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2"/>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82" r:id="rId22"/>
    <p:sldId id="383" r:id="rId23"/>
    <p:sldId id="352" r:id="rId24"/>
    <p:sldId id="353" r:id="rId25"/>
    <p:sldId id="354" r:id="rId26"/>
    <p:sldId id="355" r:id="rId27"/>
    <p:sldId id="356" r:id="rId28"/>
    <p:sldId id="357" r:id="rId29"/>
    <p:sldId id="358" r:id="rId30"/>
    <p:sldId id="359" r:id="rId31"/>
    <p:sldId id="360" r:id="rId32"/>
    <p:sldId id="361" r:id="rId33"/>
    <p:sldId id="362" r:id="rId34"/>
    <p:sldId id="384" r:id="rId35"/>
    <p:sldId id="385"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8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 id="382"/>
            <p14:sldId id="383"/>
          </p14:sldIdLst>
        </p14:section>
        <p14:section name="Section 3" id="{6D691E9D-4CA8-400B-938D-24BD61081A9F}">
          <p14:sldIdLst>
            <p14:sldId id="352"/>
            <p14:sldId id="353"/>
            <p14:sldId id="354"/>
            <p14:sldId id="355"/>
            <p14:sldId id="356"/>
            <p14:sldId id="357"/>
            <p14:sldId id="358"/>
            <p14:sldId id="359"/>
            <p14:sldId id="360"/>
            <p14:sldId id="361"/>
            <p14:sldId id="362"/>
            <p14:sldId id="384"/>
            <p14:sldId id="385"/>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941" autoAdjust="0"/>
  </p:normalViewPr>
  <p:slideViewPr>
    <p:cSldViewPr snapToGrid="0">
      <p:cViewPr>
        <p:scale>
          <a:sx n="60" d="100"/>
          <a:sy n="60" d="100"/>
        </p:scale>
        <p:origin x="-1554" y="-150"/>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400" b="1" dirty="0" smtClean="0"/>
            <a:t>Preduzeće na svom </a:t>
          </a:r>
          <a:r>
            <a:rPr lang="sr-Latn-RS" sz="2400" b="1" dirty="0" err="1" smtClean="0"/>
            <a:t>vebsajtu</a:t>
          </a:r>
          <a:r>
            <a:rPr lang="sr-Latn-RS" sz="2400" b="1" dirty="0" smtClean="0"/>
            <a:t> objavi podatke u kojima identifikuje prednosti svog proizvoda u odnosu na proizvod konkurencije. To donese ekonomsku korist tom </a:t>
          </a:r>
          <a:r>
            <a:rPr lang="sr-Latn-RS" sz="2400" b="1" dirty="0" err="1" smtClean="0"/>
            <a:t>preduzeći</a:t>
          </a:r>
          <a:r>
            <a:rPr lang="sr-Latn-RS" sz="2400" b="1" dirty="0" smtClean="0"/>
            <a:t> i gubitak konkurentskom preduzeću.</a:t>
          </a:r>
          <a:r>
            <a:rPr lang="en-US" sz="2400" b="1" dirty="0" smtClean="0"/>
            <a:t>  </a:t>
          </a:r>
          <a:endParaRPr lang="en-US" sz="2400" b="1" dirty="0"/>
        </a:p>
        <a:p>
          <a:pPr algn="just"/>
          <a:endParaRPr lang="en-US" sz="2400" b="1" dirty="0"/>
        </a:p>
        <a:p>
          <a:pPr algn="just"/>
          <a:r>
            <a:rPr lang="sr-Latn-RS" sz="2400" b="1" dirty="0" smtClean="0"/>
            <a:t>Da li je to delikt prema članu 8. Budimpeštanske konvencije</a:t>
          </a:r>
          <a:r>
            <a:rPr lang="en-US" sz="2400" b="1" dirty="0" smtClean="0"/>
            <a:t>?  </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1C88B4A9-4769-4C06-9344-B4D5C3926191}" type="presOf" srcId="{8E61202A-36DD-0240-811A-270D9611A395}" destId="{CFE00427-EDF8-324F-9A5C-A181E81A4D48}" srcOrd="0" destOrd="0" presId="urn:microsoft.com/office/officeart/2008/layout/LinedList"/>
    <dgm:cxn modelId="{A0D8FA96-C52C-47F9-B84E-002D57E2B460}" type="presOf" srcId="{412DA8CB-B9E5-F44F-9FDD-EF35DF68306D}" destId="{B9E57DF2-F223-F848-B6AB-FEB0F6FB4076}" srcOrd="0" destOrd="0" presId="urn:microsoft.com/office/officeart/2008/layout/LinedList"/>
    <dgm:cxn modelId="{6199C63E-3B5A-4CF3-93F4-47DFB58E836C}"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0B2EA1D9-3411-4823-BCCF-FAE69E76C3CD}" type="presOf" srcId="{3C774A1C-BB1C-4347-A758-A94A436F7244}" destId="{9CA50A65-40FA-E945-A868-9E3FE840B07E}" srcOrd="0" destOrd="0" presId="urn:microsoft.com/office/officeart/2008/layout/LinedList"/>
    <dgm:cxn modelId="{A3950B40-050F-4CB8-886B-8CF1D2A16EE2}" type="presParOf" srcId="{9CA50A65-40FA-E945-A868-9E3FE840B07E}" destId="{D5C7DCB4-3723-4443-ADD7-DBEB1005841A}" srcOrd="0" destOrd="0" presId="urn:microsoft.com/office/officeart/2008/layout/LinedList"/>
    <dgm:cxn modelId="{9B9DE532-FACA-4009-A986-20EB56645013}" type="presParOf" srcId="{9CA50A65-40FA-E945-A868-9E3FE840B07E}" destId="{9F8ADD56-4647-5947-BF4A-89820DB0503F}" srcOrd="1" destOrd="0" presId="urn:microsoft.com/office/officeart/2008/layout/LinedList"/>
    <dgm:cxn modelId="{9234249E-37B9-4085-BD61-4CED60B8071D}" type="presParOf" srcId="{9F8ADD56-4647-5947-BF4A-89820DB0503F}" destId="{CFE00427-EDF8-324F-9A5C-A181E81A4D48}" srcOrd="0" destOrd="0" presId="urn:microsoft.com/office/officeart/2008/layout/LinedList"/>
    <dgm:cxn modelId="{93125ABC-9FE9-4B88-8D07-337CACE0FF7F}" type="presParOf" srcId="{9F8ADD56-4647-5947-BF4A-89820DB0503F}" destId="{71554259-89F3-DC41-AF38-A80F6823C6AB}" srcOrd="1" destOrd="0" presId="urn:microsoft.com/office/officeart/2008/layout/LinedList"/>
    <dgm:cxn modelId="{21B3FB1C-0687-4E98-89A6-18701078F080}" type="presParOf" srcId="{71554259-89F3-DC41-AF38-A80F6823C6AB}" destId="{D0431CA8-5100-6745-A242-ED330061BD73}" srcOrd="0" destOrd="0" presId="urn:microsoft.com/office/officeart/2008/layout/LinedList"/>
    <dgm:cxn modelId="{010ACF8D-043F-46B6-B4B8-A1FF0158E102}" type="presParOf" srcId="{71554259-89F3-DC41-AF38-A80F6823C6AB}" destId="{FE55CC5A-C0EF-DF45-AF1E-C9A5EF0E713C}" srcOrd="1" destOrd="0" presId="urn:microsoft.com/office/officeart/2008/layout/LinedList"/>
    <dgm:cxn modelId="{847CC4BB-6B5A-4D05-A5CB-5B111BB8831D}" type="presParOf" srcId="{FE55CC5A-C0EF-DF45-AF1E-C9A5EF0E713C}" destId="{D79F8CF2-80EE-C747-9C26-26414E55692C}" srcOrd="0" destOrd="0" presId="urn:microsoft.com/office/officeart/2008/layout/LinedList"/>
    <dgm:cxn modelId="{6F54BC6A-6BC3-4958-91E8-F12997727659}" type="presParOf" srcId="{FE55CC5A-C0EF-DF45-AF1E-C9A5EF0E713C}" destId="{5D9EDF3F-7B20-8E47-A431-F9F24450F874}" srcOrd="1" destOrd="0" presId="urn:microsoft.com/office/officeart/2008/layout/LinedList"/>
    <dgm:cxn modelId="{9366E86B-95CF-4BA1-B6A9-B353391D31C7}" type="presParOf" srcId="{FE55CC5A-C0EF-DF45-AF1E-C9A5EF0E713C}" destId="{EB933D24-ABB6-0C44-A5A7-05F1CB99F1EB}" srcOrd="2" destOrd="0" presId="urn:microsoft.com/office/officeart/2008/layout/LinedList"/>
    <dgm:cxn modelId="{4A329A93-A2E7-461D-863A-61DEBEBD7E7D}" type="presParOf" srcId="{71554259-89F3-DC41-AF38-A80F6823C6AB}" destId="{EB798B99-5590-864A-A2C1-F553D99D3FAA}" srcOrd="2" destOrd="0" presId="urn:microsoft.com/office/officeart/2008/layout/LinedList"/>
    <dgm:cxn modelId="{33C6FC30-C9BE-4242-91BF-B7612A3BDC41}" type="presParOf" srcId="{71554259-89F3-DC41-AF38-A80F6823C6AB}" destId="{9C715A5E-13B0-3F4D-85BD-4FA3A97839C5}" srcOrd="3" destOrd="0" presId="urn:microsoft.com/office/officeart/2008/layout/LinedList"/>
    <dgm:cxn modelId="{BCA1B192-9238-477E-8152-8D959BE209C5}" type="presParOf" srcId="{71554259-89F3-DC41-AF38-A80F6823C6AB}" destId="{A4B3FD2E-63E5-E445-B87B-210177B3706B}" srcOrd="4" destOrd="0" presId="urn:microsoft.com/office/officeart/2008/layout/LinedList"/>
    <dgm:cxn modelId="{113C562A-B117-4EC2-B331-F7716C5AD2DB}" type="presParOf" srcId="{A4B3FD2E-63E5-E445-B87B-210177B3706B}" destId="{B4FE7B28-4407-5045-AAC1-7786FB86FE88}" srcOrd="0" destOrd="0" presId="urn:microsoft.com/office/officeart/2008/layout/LinedList"/>
    <dgm:cxn modelId="{849B141C-AC44-4A63-8B21-880DEC93A402}" type="presParOf" srcId="{A4B3FD2E-63E5-E445-B87B-210177B3706B}" destId="{B9E57DF2-F223-F848-B6AB-FEB0F6FB4076}" srcOrd="1" destOrd="0" presId="urn:microsoft.com/office/officeart/2008/layout/LinedList"/>
    <dgm:cxn modelId="{A43E9732-41B5-4B37-9928-CFD6A3091FA5}" type="presParOf" srcId="{A4B3FD2E-63E5-E445-B87B-210177B3706B}" destId="{84017E13-6661-1647-9DB1-F43BB49DC0FD}" srcOrd="2" destOrd="0" presId="urn:microsoft.com/office/officeart/2008/layout/LinedList"/>
    <dgm:cxn modelId="{A9B102F7-3361-4FAA-A7AE-E0FA4C80F995}" type="presParOf" srcId="{71554259-89F3-DC41-AF38-A80F6823C6AB}" destId="{1E88F2A9-FC8F-2A4F-ABF4-2C5837CA76E5}" srcOrd="5" destOrd="0" presId="urn:microsoft.com/office/officeart/2008/layout/LinedList"/>
    <dgm:cxn modelId="{ED5C91E5-DE13-43E2-829C-D84014A9892A}"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r-Latn-RS" sz="2400" b="1" dirty="0" smtClean="0"/>
            <a:t>Preduzeće na svom </a:t>
          </a:r>
          <a:r>
            <a:rPr lang="sr-Latn-RS" sz="2400" b="1" dirty="0" err="1" smtClean="0"/>
            <a:t>vebsajtu</a:t>
          </a:r>
          <a:r>
            <a:rPr lang="sr-Latn-RS" sz="2400" b="1" dirty="0" smtClean="0"/>
            <a:t> objavi podatke u kojima identifikuje prednosti svog proizvoda u odnosu na proizvod konkurencije. To donese ekonomsku korist tom </a:t>
          </a:r>
          <a:r>
            <a:rPr lang="sr-Latn-RS" sz="2400" b="1" dirty="0" err="1" smtClean="0"/>
            <a:t>preduzeći</a:t>
          </a:r>
          <a:r>
            <a:rPr lang="sr-Latn-RS" sz="2400" b="1" dirty="0" smtClean="0"/>
            <a:t> i gubitak konkurentskom preduzeću.</a:t>
          </a:r>
          <a:r>
            <a:rPr lang="en-US" sz="2400" b="1" dirty="0" smtClean="0"/>
            <a:t>  </a:t>
          </a:r>
        </a:p>
        <a:p>
          <a:pPr algn="just"/>
          <a:endParaRPr lang="en-US" sz="2400" b="1" dirty="0" smtClean="0"/>
        </a:p>
        <a:p>
          <a:pPr algn="just"/>
          <a:r>
            <a:rPr lang="sr-Latn-RS" sz="2400" b="1" dirty="0" smtClean="0"/>
            <a:t>Da li je to delikt prema članu 8. Budimpeštanske konvencije</a:t>
          </a:r>
          <a:r>
            <a:rPr lang="en-US" sz="2400" b="1" dirty="0" smtClean="0"/>
            <a:t>?</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a:t>
          </a:r>
          <a:r>
            <a:rPr lang="en-US" sz="5000" b="1" dirty="0" smtClean="0">
              <a:solidFill>
                <a:srgbClr val="FF0000"/>
              </a:solidFill>
            </a:rPr>
            <a:t>N</a:t>
          </a:r>
          <a:r>
            <a:rPr lang="sr-Latn-RS" sz="5000" b="1" dirty="0" smtClean="0">
              <a:solidFill>
                <a:srgbClr val="FF0000"/>
              </a:solidFill>
            </a:rPr>
            <a:t>e</a:t>
          </a:r>
          <a:endParaRPr lang="en-US" sz="50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9E16242-6643-497A-ACF8-417868015754}" type="presOf" srcId="{7029F5E8-D056-AE49-BD66-3C193010DDE8}" destId="{5D9EDF3F-7B20-8E47-A431-F9F24450F874}" srcOrd="0" destOrd="0" presId="urn:microsoft.com/office/officeart/2008/layout/LinedList"/>
    <dgm:cxn modelId="{94196816-B46A-4CE9-88F3-ACFB53C4F5E9}"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84B28CC-00CD-46A8-8C55-84232BE46C93}"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D211F2BD-63D5-47C5-A8A5-1AAB9D2D8C3F}" type="presOf" srcId="{412DA8CB-B9E5-F44F-9FDD-EF35DF68306D}" destId="{B9E57DF2-F223-F848-B6AB-FEB0F6FB4076}" srcOrd="0" destOrd="0" presId="urn:microsoft.com/office/officeart/2008/layout/LinedList"/>
    <dgm:cxn modelId="{0382EE92-D596-4056-BCD4-B2ADD9A96CC6}" type="presParOf" srcId="{9CA50A65-40FA-E945-A868-9E3FE840B07E}" destId="{D5C7DCB4-3723-4443-ADD7-DBEB1005841A}" srcOrd="0" destOrd="0" presId="urn:microsoft.com/office/officeart/2008/layout/LinedList"/>
    <dgm:cxn modelId="{62577EB4-BA06-4B81-8182-67F130539622}" type="presParOf" srcId="{9CA50A65-40FA-E945-A868-9E3FE840B07E}" destId="{9F8ADD56-4647-5947-BF4A-89820DB0503F}" srcOrd="1" destOrd="0" presId="urn:microsoft.com/office/officeart/2008/layout/LinedList"/>
    <dgm:cxn modelId="{A57AD4FA-D97C-410E-B8C0-5B2903144D4E}" type="presParOf" srcId="{9F8ADD56-4647-5947-BF4A-89820DB0503F}" destId="{CFE00427-EDF8-324F-9A5C-A181E81A4D48}" srcOrd="0" destOrd="0" presId="urn:microsoft.com/office/officeart/2008/layout/LinedList"/>
    <dgm:cxn modelId="{2C85D2D2-9B8F-47FB-A86A-4DDA2AA452EA}" type="presParOf" srcId="{9F8ADD56-4647-5947-BF4A-89820DB0503F}" destId="{71554259-89F3-DC41-AF38-A80F6823C6AB}" srcOrd="1" destOrd="0" presId="urn:microsoft.com/office/officeart/2008/layout/LinedList"/>
    <dgm:cxn modelId="{96501702-FC07-459B-AC8B-831809D0E2CF}" type="presParOf" srcId="{71554259-89F3-DC41-AF38-A80F6823C6AB}" destId="{D0431CA8-5100-6745-A242-ED330061BD73}" srcOrd="0" destOrd="0" presId="urn:microsoft.com/office/officeart/2008/layout/LinedList"/>
    <dgm:cxn modelId="{52D5D090-E6FA-4996-8EFA-A6D29ECDEDEE}" type="presParOf" srcId="{71554259-89F3-DC41-AF38-A80F6823C6AB}" destId="{FE55CC5A-C0EF-DF45-AF1E-C9A5EF0E713C}" srcOrd="1" destOrd="0" presId="urn:microsoft.com/office/officeart/2008/layout/LinedList"/>
    <dgm:cxn modelId="{0DE07E11-C1EE-4380-BD96-F87CDE56CFB5}" type="presParOf" srcId="{FE55CC5A-C0EF-DF45-AF1E-C9A5EF0E713C}" destId="{D79F8CF2-80EE-C747-9C26-26414E55692C}" srcOrd="0" destOrd="0" presId="urn:microsoft.com/office/officeart/2008/layout/LinedList"/>
    <dgm:cxn modelId="{7830CCFB-1B78-434F-9982-29CF7EA47C02}" type="presParOf" srcId="{FE55CC5A-C0EF-DF45-AF1E-C9A5EF0E713C}" destId="{5D9EDF3F-7B20-8E47-A431-F9F24450F874}" srcOrd="1" destOrd="0" presId="urn:microsoft.com/office/officeart/2008/layout/LinedList"/>
    <dgm:cxn modelId="{B21EF0B8-4296-42C0-8EAD-EAE9DFCC9470}" type="presParOf" srcId="{FE55CC5A-C0EF-DF45-AF1E-C9A5EF0E713C}" destId="{EB933D24-ABB6-0C44-A5A7-05F1CB99F1EB}" srcOrd="2" destOrd="0" presId="urn:microsoft.com/office/officeart/2008/layout/LinedList"/>
    <dgm:cxn modelId="{F5FC5266-08A8-498A-8D81-019EFBCB0746}" type="presParOf" srcId="{71554259-89F3-DC41-AF38-A80F6823C6AB}" destId="{EB798B99-5590-864A-A2C1-F553D99D3FAA}" srcOrd="2" destOrd="0" presId="urn:microsoft.com/office/officeart/2008/layout/LinedList"/>
    <dgm:cxn modelId="{0F85A9F4-BAE9-47D8-8588-11514AE14A4E}" type="presParOf" srcId="{71554259-89F3-DC41-AF38-A80F6823C6AB}" destId="{9C715A5E-13B0-3F4D-85BD-4FA3A97839C5}" srcOrd="3" destOrd="0" presId="urn:microsoft.com/office/officeart/2008/layout/LinedList"/>
    <dgm:cxn modelId="{626CFC15-E0E9-4049-8D34-78459BD77008}" type="presParOf" srcId="{71554259-89F3-DC41-AF38-A80F6823C6AB}" destId="{A4B3FD2E-63E5-E445-B87B-210177B3706B}" srcOrd="4" destOrd="0" presId="urn:microsoft.com/office/officeart/2008/layout/LinedList"/>
    <dgm:cxn modelId="{425757AE-55B2-44C6-8F57-9895DFA0CFC5}" type="presParOf" srcId="{A4B3FD2E-63E5-E445-B87B-210177B3706B}" destId="{B4FE7B28-4407-5045-AAC1-7786FB86FE88}" srcOrd="0" destOrd="0" presId="urn:microsoft.com/office/officeart/2008/layout/LinedList"/>
    <dgm:cxn modelId="{4B9D20F0-3517-4D84-851C-B62D0FA8AD5D}" type="presParOf" srcId="{A4B3FD2E-63E5-E445-B87B-210177B3706B}" destId="{B9E57DF2-F223-F848-B6AB-FEB0F6FB4076}" srcOrd="1" destOrd="0" presId="urn:microsoft.com/office/officeart/2008/layout/LinedList"/>
    <dgm:cxn modelId="{6A4F7E5F-6FBE-4A78-8523-5582D8717A77}" type="presParOf" srcId="{A4B3FD2E-63E5-E445-B87B-210177B3706B}" destId="{84017E13-6661-1647-9DB1-F43BB49DC0FD}" srcOrd="2" destOrd="0" presId="urn:microsoft.com/office/officeart/2008/layout/LinedList"/>
    <dgm:cxn modelId="{B404196D-87AD-42DB-B7D9-07416ECD1FF1}" type="presParOf" srcId="{71554259-89F3-DC41-AF38-A80F6823C6AB}" destId="{1E88F2A9-FC8F-2A4F-ABF4-2C5837CA76E5}" srcOrd="5" destOrd="0" presId="urn:microsoft.com/office/officeart/2008/layout/LinedList"/>
    <dgm:cxn modelId="{4BD4B8B5-6ED4-453C-B5E1-99C1C4B713FD}"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sr-Latn-RS" sz="2500" b="1" dirty="0" smtClean="0"/>
            <a:t>Došli ste u posed audio fajla na kome je snimljena dečija pornografska scena koju igraju deca glumci</a:t>
          </a:r>
          <a:r>
            <a:rPr lang="en-US" sz="2500" b="1" dirty="0" smtClean="0"/>
            <a:t>. </a:t>
          </a:r>
          <a:endParaRPr lang="en-US" sz="2500" b="1" dirty="0"/>
        </a:p>
        <a:p>
          <a:pPr algn="just"/>
          <a:endParaRPr lang="en-US" sz="2500" b="1" dirty="0"/>
        </a:p>
        <a:p>
          <a:pPr algn="just"/>
          <a:r>
            <a:rPr lang="sr-Latn-RS" sz="2500" b="1" dirty="0" smtClean="0"/>
            <a:t>Da li je delikt prema članu 9. Budimpeštanske konvencije</a:t>
          </a:r>
          <a:r>
            <a:rPr lang="en-US" sz="2500" b="1" dirty="0" smtClean="0"/>
            <a:t>? </a:t>
          </a:r>
          <a:r>
            <a:rPr lang="en-US" sz="2600" b="1" dirty="0" smtClean="0"/>
            <a:t> </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en-US" sz="5000" b="0" dirty="0" smtClean="0">
              <a:solidFill>
                <a:schemeClr val="tx1"/>
              </a:solidFill>
            </a:rPr>
            <a:t>N</a:t>
          </a:r>
          <a:r>
            <a:rPr lang="sr-Latn-RS" sz="5000" b="0" dirty="0" smtClean="0">
              <a:solidFill>
                <a:schemeClr val="tx1"/>
              </a:solidFill>
            </a:rPr>
            <a:t>e</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7525E4E0-EFA7-40A6-90EE-315E58944FBD}" type="presOf" srcId="{7029F5E8-D056-AE49-BD66-3C193010DDE8}" destId="{5D9EDF3F-7B20-8E47-A431-F9F24450F874}" srcOrd="0" destOrd="0" presId="urn:microsoft.com/office/officeart/2008/layout/LinedList"/>
    <dgm:cxn modelId="{F71C673F-4312-4372-9C05-E036983FF8DF}" type="presOf" srcId="{412DA8CB-B9E5-F44F-9FDD-EF35DF68306D}" destId="{B9E57DF2-F223-F848-B6AB-FEB0F6FB4076}" srcOrd="0" destOrd="0" presId="urn:microsoft.com/office/officeart/2008/layout/LinedList"/>
    <dgm:cxn modelId="{AE6D61B3-14B8-4B3A-81DE-46D331E97401}"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22E5CDC-1776-4774-BDE1-2C321583489A}" type="presOf" srcId="{3C774A1C-BB1C-4347-A758-A94A436F7244}" destId="{9CA50A65-40FA-E945-A868-9E3FE840B07E}" srcOrd="0" destOrd="0" presId="urn:microsoft.com/office/officeart/2008/layout/LinedList"/>
    <dgm:cxn modelId="{DF83B79D-4B95-441E-B555-5AD98074F211}" type="presParOf" srcId="{9CA50A65-40FA-E945-A868-9E3FE840B07E}" destId="{D5C7DCB4-3723-4443-ADD7-DBEB1005841A}" srcOrd="0" destOrd="0" presId="urn:microsoft.com/office/officeart/2008/layout/LinedList"/>
    <dgm:cxn modelId="{7591DD97-D95B-44CE-B242-A72A58E2D4EA}" type="presParOf" srcId="{9CA50A65-40FA-E945-A868-9E3FE840B07E}" destId="{9F8ADD56-4647-5947-BF4A-89820DB0503F}" srcOrd="1" destOrd="0" presId="urn:microsoft.com/office/officeart/2008/layout/LinedList"/>
    <dgm:cxn modelId="{C0DF7F40-025D-4BB3-BFF8-DCA61DF0FC29}" type="presParOf" srcId="{9F8ADD56-4647-5947-BF4A-89820DB0503F}" destId="{CFE00427-EDF8-324F-9A5C-A181E81A4D48}" srcOrd="0" destOrd="0" presId="urn:microsoft.com/office/officeart/2008/layout/LinedList"/>
    <dgm:cxn modelId="{8D2DC6CE-D912-4AE9-BD6F-1EAC54955A8C}" type="presParOf" srcId="{9F8ADD56-4647-5947-BF4A-89820DB0503F}" destId="{71554259-89F3-DC41-AF38-A80F6823C6AB}" srcOrd="1" destOrd="0" presId="urn:microsoft.com/office/officeart/2008/layout/LinedList"/>
    <dgm:cxn modelId="{58495210-658A-4958-8863-568B4515DF80}" type="presParOf" srcId="{71554259-89F3-DC41-AF38-A80F6823C6AB}" destId="{D0431CA8-5100-6745-A242-ED330061BD73}" srcOrd="0" destOrd="0" presId="urn:microsoft.com/office/officeart/2008/layout/LinedList"/>
    <dgm:cxn modelId="{3217863A-500F-4AF0-A10E-F51D873E1752}" type="presParOf" srcId="{71554259-89F3-DC41-AF38-A80F6823C6AB}" destId="{FE55CC5A-C0EF-DF45-AF1E-C9A5EF0E713C}" srcOrd="1" destOrd="0" presId="urn:microsoft.com/office/officeart/2008/layout/LinedList"/>
    <dgm:cxn modelId="{71637F04-7156-491C-AAE3-8A57799C7CFD}" type="presParOf" srcId="{FE55CC5A-C0EF-DF45-AF1E-C9A5EF0E713C}" destId="{D79F8CF2-80EE-C747-9C26-26414E55692C}" srcOrd="0" destOrd="0" presId="urn:microsoft.com/office/officeart/2008/layout/LinedList"/>
    <dgm:cxn modelId="{7E6085A2-041E-4A51-8AD2-1A84014364F5}" type="presParOf" srcId="{FE55CC5A-C0EF-DF45-AF1E-C9A5EF0E713C}" destId="{5D9EDF3F-7B20-8E47-A431-F9F24450F874}" srcOrd="1" destOrd="0" presId="urn:microsoft.com/office/officeart/2008/layout/LinedList"/>
    <dgm:cxn modelId="{22609153-8808-4166-9A9A-F28A2CA0F258}" type="presParOf" srcId="{FE55CC5A-C0EF-DF45-AF1E-C9A5EF0E713C}" destId="{EB933D24-ABB6-0C44-A5A7-05F1CB99F1EB}" srcOrd="2" destOrd="0" presId="urn:microsoft.com/office/officeart/2008/layout/LinedList"/>
    <dgm:cxn modelId="{7A341865-B41B-408D-9567-EA821D81E10C}" type="presParOf" srcId="{71554259-89F3-DC41-AF38-A80F6823C6AB}" destId="{EB798B99-5590-864A-A2C1-F553D99D3FAA}" srcOrd="2" destOrd="0" presId="urn:microsoft.com/office/officeart/2008/layout/LinedList"/>
    <dgm:cxn modelId="{710EAAF3-0F67-4262-BDFE-6A6500A83600}" type="presParOf" srcId="{71554259-89F3-DC41-AF38-A80F6823C6AB}" destId="{9C715A5E-13B0-3F4D-85BD-4FA3A97839C5}" srcOrd="3" destOrd="0" presId="urn:microsoft.com/office/officeart/2008/layout/LinedList"/>
    <dgm:cxn modelId="{1BB4E649-4DCC-49A5-AE9A-CF05401C0774}" type="presParOf" srcId="{71554259-89F3-DC41-AF38-A80F6823C6AB}" destId="{A4B3FD2E-63E5-E445-B87B-210177B3706B}" srcOrd="4" destOrd="0" presId="urn:microsoft.com/office/officeart/2008/layout/LinedList"/>
    <dgm:cxn modelId="{03760244-5684-4874-8B36-E9E40B519F49}" type="presParOf" srcId="{A4B3FD2E-63E5-E445-B87B-210177B3706B}" destId="{B4FE7B28-4407-5045-AAC1-7786FB86FE88}" srcOrd="0" destOrd="0" presId="urn:microsoft.com/office/officeart/2008/layout/LinedList"/>
    <dgm:cxn modelId="{D1B28E67-A299-405E-93AA-031E6DE25D69}" type="presParOf" srcId="{A4B3FD2E-63E5-E445-B87B-210177B3706B}" destId="{B9E57DF2-F223-F848-B6AB-FEB0F6FB4076}" srcOrd="1" destOrd="0" presId="urn:microsoft.com/office/officeart/2008/layout/LinedList"/>
    <dgm:cxn modelId="{21C18F7F-D224-49D3-99F7-80025CC4918A}" type="presParOf" srcId="{A4B3FD2E-63E5-E445-B87B-210177B3706B}" destId="{84017E13-6661-1647-9DB1-F43BB49DC0FD}" srcOrd="2" destOrd="0" presId="urn:microsoft.com/office/officeart/2008/layout/LinedList"/>
    <dgm:cxn modelId="{170CAC1F-E450-47F0-AB85-D4928A468AD0}" type="presParOf" srcId="{71554259-89F3-DC41-AF38-A80F6823C6AB}" destId="{1E88F2A9-FC8F-2A4F-ABF4-2C5837CA76E5}" srcOrd="5" destOrd="0" presId="urn:microsoft.com/office/officeart/2008/layout/LinedList"/>
    <dgm:cxn modelId="{35EDB063-E275-492C-BCCD-44006F904A9B}"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smtClean="0"/>
        </a:p>
        <a:p>
          <a:pPr algn="just"/>
          <a:r>
            <a:rPr lang="sr-Latn-RS" sz="2500" b="1" dirty="0" smtClean="0"/>
            <a:t>Došli ste u posed audio fajla na kome je snimljena dečija pornografska scena koju igraju deca glumci</a:t>
          </a:r>
          <a:r>
            <a:rPr lang="en-US" sz="2500" b="1" dirty="0" smtClean="0"/>
            <a:t>. </a:t>
          </a:r>
        </a:p>
        <a:p>
          <a:pPr algn="just"/>
          <a:endParaRPr lang="en-US" sz="2500" b="1" dirty="0" smtClean="0"/>
        </a:p>
        <a:p>
          <a:pPr algn="just"/>
          <a:r>
            <a:rPr lang="sr-Latn-RS" sz="2500" b="1" dirty="0" smtClean="0"/>
            <a:t>Da li je delikt prema članu 9. Budimpeštanske konvencije</a:t>
          </a:r>
          <a:r>
            <a:rPr lang="en-US" sz="2500" b="1" dirty="0" smtClean="0"/>
            <a:t>?  </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sr-Latn-RS" sz="5000" dirty="0" smtClean="0"/>
            <a:t>Da</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a:t>
          </a:r>
          <a:r>
            <a:rPr lang="en-US" sz="5000" b="1" dirty="0" smtClean="0">
              <a:solidFill>
                <a:srgbClr val="FF0000"/>
              </a:solidFill>
            </a:rPr>
            <a:t>N</a:t>
          </a:r>
          <a:r>
            <a:rPr lang="sr-Latn-RS" sz="5000" b="1" dirty="0" smtClean="0">
              <a:solidFill>
                <a:srgbClr val="FF0000"/>
              </a:solidFill>
            </a:rPr>
            <a:t>e</a:t>
          </a:r>
          <a:endParaRPr lang="en-US" sz="50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59E7327A-0AC6-4AE4-9F10-B3D053BA5F6C}"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ED1337C7-DA58-4A34-9D78-2422C30663C5}" type="presOf" srcId="{412DA8CB-B9E5-F44F-9FDD-EF35DF68306D}" destId="{B9E57DF2-F223-F848-B6AB-FEB0F6FB4076}" srcOrd="0" destOrd="0" presId="urn:microsoft.com/office/officeart/2008/layout/LinedList"/>
    <dgm:cxn modelId="{65D619D6-268A-4A37-99EB-B485DF724651}" type="presOf" srcId="{7029F5E8-D056-AE49-BD66-3C193010DDE8}" destId="{5D9EDF3F-7B20-8E47-A431-F9F24450F874}" srcOrd="0" destOrd="0" presId="urn:microsoft.com/office/officeart/2008/layout/LinedList"/>
    <dgm:cxn modelId="{8CB9DDDB-063D-4DF4-AE33-392CED79314D}" type="presOf" srcId="{3C774A1C-BB1C-4347-A758-A94A436F7244}" destId="{9CA50A65-40FA-E945-A868-9E3FE840B07E}" srcOrd="0" destOrd="0" presId="urn:microsoft.com/office/officeart/2008/layout/LinedList"/>
    <dgm:cxn modelId="{6A9BE3B7-4F1C-44D8-B9A1-3BBCA9455F26}" type="presParOf" srcId="{9CA50A65-40FA-E945-A868-9E3FE840B07E}" destId="{D5C7DCB4-3723-4443-ADD7-DBEB1005841A}" srcOrd="0" destOrd="0" presId="urn:microsoft.com/office/officeart/2008/layout/LinedList"/>
    <dgm:cxn modelId="{56727730-F1CC-487B-9838-A02B9FA4EB69}" type="presParOf" srcId="{9CA50A65-40FA-E945-A868-9E3FE840B07E}" destId="{9F8ADD56-4647-5947-BF4A-89820DB0503F}" srcOrd="1" destOrd="0" presId="urn:microsoft.com/office/officeart/2008/layout/LinedList"/>
    <dgm:cxn modelId="{0037DB2F-48B4-48BF-BE9C-0EAFEE7E75AA}" type="presParOf" srcId="{9F8ADD56-4647-5947-BF4A-89820DB0503F}" destId="{CFE00427-EDF8-324F-9A5C-A181E81A4D48}" srcOrd="0" destOrd="0" presId="urn:microsoft.com/office/officeart/2008/layout/LinedList"/>
    <dgm:cxn modelId="{3CEF03DC-4008-43F6-A5C6-A2ABA85FB275}" type="presParOf" srcId="{9F8ADD56-4647-5947-BF4A-89820DB0503F}" destId="{71554259-89F3-DC41-AF38-A80F6823C6AB}" srcOrd="1" destOrd="0" presId="urn:microsoft.com/office/officeart/2008/layout/LinedList"/>
    <dgm:cxn modelId="{395EE3CC-1417-4435-AF6A-4377FE006515}" type="presParOf" srcId="{71554259-89F3-DC41-AF38-A80F6823C6AB}" destId="{D0431CA8-5100-6745-A242-ED330061BD73}" srcOrd="0" destOrd="0" presId="urn:microsoft.com/office/officeart/2008/layout/LinedList"/>
    <dgm:cxn modelId="{FD02AB22-9C72-422F-A57B-96317659AA22}" type="presParOf" srcId="{71554259-89F3-DC41-AF38-A80F6823C6AB}" destId="{FE55CC5A-C0EF-DF45-AF1E-C9A5EF0E713C}" srcOrd="1" destOrd="0" presId="urn:microsoft.com/office/officeart/2008/layout/LinedList"/>
    <dgm:cxn modelId="{1AFAC6A5-3031-4508-A757-00C26833A759}" type="presParOf" srcId="{FE55CC5A-C0EF-DF45-AF1E-C9A5EF0E713C}" destId="{D79F8CF2-80EE-C747-9C26-26414E55692C}" srcOrd="0" destOrd="0" presId="urn:microsoft.com/office/officeart/2008/layout/LinedList"/>
    <dgm:cxn modelId="{97EDB41C-A61B-43BD-B6AB-529F8387DA2A}" type="presParOf" srcId="{FE55CC5A-C0EF-DF45-AF1E-C9A5EF0E713C}" destId="{5D9EDF3F-7B20-8E47-A431-F9F24450F874}" srcOrd="1" destOrd="0" presId="urn:microsoft.com/office/officeart/2008/layout/LinedList"/>
    <dgm:cxn modelId="{7B4C3622-682D-4F9F-9D2D-69E1AD7CE584}" type="presParOf" srcId="{FE55CC5A-C0EF-DF45-AF1E-C9A5EF0E713C}" destId="{EB933D24-ABB6-0C44-A5A7-05F1CB99F1EB}" srcOrd="2" destOrd="0" presId="urn:microsoft.com/office/officeart/2008/layout/LinedList"/>
    <dgm:cxn modelId="{89F2C758-48D9-4E3E-A2D0-0C0ADFEC1F7E}" type="presParOf" srcId="{71554259-89F3-DC41-AF38-A80F6823C6AB}" destId="{EB798B99-5590-864A-A2C1-F553D99D3FAA}" srcOrd="2" destOrd="0" presId="urn:microsoft.com/office/officeart/2008/layout/LinedList"/>
    <dgm:cxn modelId="{DCC22776-58A2-4F04-A9DC-2D64BF23D522}" type="presParOf" srcId="{71554259-89F3-DC41-AF38-A80F6823C6AB}" destId="{9C715A5E-13B0-3F4D-85BD-4FA3A97839C5}" srcOrd="3" destOrd="0" presId="urn:microsoft.com/office/officeart/2008/layout/LinedList"/>
    <dgm:cxn modelId="{076AC5B2-8043-47E6-ABDE-8D238694A83F}" type="presParOf" srcId="{71554259-89F3-DC41-AF38-A80F6823C6AB}" destId="{A4B3FD2E-63E5-E445-B87B-210177B3706B}" srcOrd="4" destOrd="0" presId="urn:microsoft.com/office/officeart/2008/layout/LinedList"/>
    <dgm:cxn modelId="{0D664F1D-5554-4D3F-AD4B-0CE679D64A64}" type="presParOf" srcId="{A4B3FD2E-63E5-E445-B87B-210177B3706B}" destId="{B4FE7B28-4407-5045-AAC1-7786FB86FE88}" srcOrd="0" destOrd="0" presId="urn:microsoft.com/office/officeart/2008/layout/LinedList"/>
    <dgm:cxn modelId="{3F4B6B7D-8273-43D9-9B87-E47523DD24AB}" type="presParOf" srcId="{A4B3FD2E-63E5-E445-B87B-210177B3706B}" destId="{B9E57DF2-F223-F848-B6AB-FEB0F6FB4076}" srcOrd="1" destOrd="0" presId="urn:microsoft.com/office/officeart/2008/layout/LinedList"/>
    <dgm:cxn modelId="{5EE34689-1B3D-4E69-A046-24D5945B6AE0}" type="presParOf" srcId="{A4B3FD2E-63E5-E445-B87B-210177B3706B}" destId="{84017E13-6661-1647-9DB1-F43BB49DC0FD}" srcOrd="2" destOrd="0" presId="urn:microsoft.com/office/officeart/2008/layout/LinedList"/>
    <dgm:cxn modelId="{143A7BE1-A6DE-4800-B21C-7D97D860FBA5}" type="presParOf" srcId="{71554259-89F3-DC41-AF38-A80F6823C6AB}" destId="{1E88F2A9-FC8F-2A4F-ABF4-2C5837CA76E5}" srcOrd="5" destOrd="0" presId="urn:microsoft.com/office/officeart/2008/layout/LinedList"/>
    <dgm:cxn modelId="{8FF9975C-3BD0-47CC-95EB-7C000535D03D}"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sr-Latn-RS" sz="2400" b="1" kern="1200" dirty="0" smtClean="0"/>
            <a:t>Preduzeće na svom </a:t>
          </a:r>
          <a:r>
            <a:rPr lang="sr-Latn-RS" sz="2400" b="1" kern="1200" dirty="0" err="1" smtClean="0"/>
            <a:t>vebsajtu</a:t>
          </a:r>
          <a:r>
            <a:rPr lang="sr-Latn-RS" sz="2400" b="1" kern="1200" dirty="0" smtClean="0"/>
            <a:t> objavi podatke u kojima identifikuje prednosti svog proizvoda u odnosu na proizvod konkurencije. To donese ekonomsku korist tom </a:t>
          </a:r>
          <a:r>
            <a:rPr lang="sr-Latn-RS" sz="2400" b="1" kern="1200" dirty="0" err="1" smtClean="0"/>
            <a:t>preduzeći</a:t>
          </a:r>
          <a:r>
            <a:rPr lang="sr-Latn-RS" sz="2400" b="1" kern="1200" dirty="0" smtClean="0"/>
            <a:t> i gubitak konkurentskom preduzeću.</a:t>
          </a:r>
          <a:r>
            <a:rPr lang="en-US" sz="2400" b="1" kern="1200" dirty="0" smtClean="0"/>
            <a:t>  </a:t>
          </a:r>
          <a:endParaRPr lang="en-US" sz="2400" b="1" kern="1200" dirty="0"/>
        </a:p>
        <a:p>
          <a:pPr lvl="0" algn="just" defTabSz="1066800">
            <a:lnSpc>
              <a:spcPct val="90000"/>
            </a:lnSpc>
            <a:spcBef>
              <a:spcPct val="0"/>
            </a:spcBef>
            <a:spcAft>
              <a:spcPct val="35000"/>
            </a:spcAft>
          </a:pPr>
          <a:endParaRPr lang="en-US" sz="2400" b="1" kern="1200" dirty="0"/>
        </a:p>
        <a:p>
          <a:pPr lvl="0" algn="just" defTabSz="1066800">
            <a:lnSpc>
              <a:spcPct val="90000"/>
            </a:lnSpc>
            <a:spcBef>
              <a:spcPct val="0"/>
            </a:spcBef>
            <a:spcAft>
              <a:spcPct val="35000"/>
            </a:spcAft>
          </a:pPr>
          <a:r>
            <a:rPr lang="sr-Latn-RS" sz="2400" b="1" kern="1200" dirty="0" smtClean="0"/>
            <a:t>Da li je to delikt prema članu 8. Budimpeštanske konvencije</a:t>
          </a:r>
          <a:r>
            <a:rPr lang="en-US" sz="2400" b="1" kern="1200" dirty="0" smtClean="0"/>
            <a:t>?  </a:t>
          </a:r>
          <a:endParaRPr lang="en-US" sz="24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sr-Latn-RS" sz="2400" b="1" kern="1200" dirty="0" smtClean="0"/>
            <a:t>Preduzeće na svom </a:t>
          </a:r>
          <a:r>
            <a:rPr lang="sr-Latn-RS" sz="2400" b="1" kern="1200" dirty="0" err="1" smtClean="0"/>
            <a:t>vebsajtu</a:t>
          </a:r>
          <a:r>
            <a:rPr lang="sr-Latn-RS" sz="2400" b="1" kern="1200" dirty="0" smtClean="0"/>
            <a:t> objavi podatke u kojima identifikuje prednosti svog proizvoda u odnosu na proizvod konkurencije. To donese ekonomsku korist tom </a:t>
          </a:r>
          <a:r>
            <a:rPr lang="sr-Latn-RS" sz="2400" b="1" kern="1200" dirty="0" err="1" smtClean="0"/>
            <a:t>preduzeći</a:t>
          </a:r>
          <a:r>
            <a:rPr lang="sr-Latn-RS" sz="2400" b="1" kern="1200" dirty="0" smtClean="0"/>
            <a:t> i gubitak konkurentskom preduzeću.</a:t>
          </a:r>
          <a:r>
            <a:rPr lang="en-US" sz="2400" b="1" kern="1200" dirty="0" smtClean="0"/>
            <a:t>  </a:t>
          </a:r>
        </a:p>
        <a:p>
          <a:pPr lvl="0" algn="just" defTabSz="1066800">
            <a:lnSpc>
              <a:spcPct val="90000"/>
            </a:lnSpc>
            <a:spcBef>
              <a:spcPct val="0"/>
            </a:spcBef>
            <a:spcAft>
              <a:spcPct val="35000"/>
            </a:spcAft>
          </a:pPr>
          <a:endParaRPr lang="en-US" sz="2400" b="1" kern="1200" dirty="0" smtClean="0"/>
        </a:p>
        <a:p>
          <a:pPr lvl="0" algn="just" defTabSz="1066800">
            <a:lnSpc>
              <a:spcPct val="90000"/>
            </a:lnSpc>
            <a:spcBef>
              <a:spcPct val="0"/>
            </a:spcBef>
            <a:spcAft>
              <a:spcPct val="35000"/>
            </a:spcAft>
          </a:pPr>
          <a:r>
            <a:rPr lang="sr-Latn-RS" sz="2400" b="1" kern="1200" dirty="0" smtClean="0"/>
            <a:t>Da li je to delikt prema članu 8. Budimpeštanske konvencije</a:t>
          </a:r>
          <a:r>
            <a:rPr lang="en-US" sz="2400" b="1" kern="1200" dirty="0" smtClean="0"/>
            <a:t>?</a:t>
          </a:r>
          <a:endParaRPr lang="en-US" sz="24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b) </a:t>
          </a:r>
          <a:r>
            <a:rPr lang="en-US" sz="5000" b="1" kern="1200" dirty="0" smtClean="0">
              <a:solidFill>
                <a:srgbClr val="FF0000"/>
              </a:solidFill>
            </a:rPr>
            <a:t>N</a:t>
          </a:r>
          <a:r>
            <a:rPr lang="sr-Latn-RS" sz="5000" b="1" kern="1200" dirty="0" smtClean="0">
              <a:solidFill>
                <a:srgbClr val="FF0000"/>
              </a:solidFill>
            </a:rPr>
            <a:t>e</a:t>
          </a:r>
          <a:endParaRPr lang="en-US" sz="5000" b="1" kern="1200" dirty="0">
            <a:solidFill>
              <a:srgbClr val="FF0000"/>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Došli ste u posed audio fajla na kome je snimljena dečija pornografska scena koju igraju deca glumci</a:t>
          </a:r>
          <a:r>
            <a:rPr lang="en-US" sz="2500" b="1" kern="1200" dirty="0" smtClean="0"/>
            <a:t>. </a:t>
          </a: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sr-Latn-RS" sz="2500" b="1" kern="1200" dirty="0" smtClean="0"/>
            <a:t>Da li je delikt prema članu 9. Budimpeštanske konvencije</a:t>
          </a:r>
          <a:r>
            <a:rPr lang="en-US" sz="2500" b="1" kern="1200" dirty="0" smtClean="0"/>
            <a:t>? </a:t>
          </a:r>
          <a:r>
            <a:rPr lang="en-US" sz="2600" b="1" kern="1200" dirty="0" smtClean="0"/>
            <a:t> </a:t>
          </a:r>
          <a:endParaRPr lang="en-US" sz="26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a:t>
          </a:r>
          <a:r>
            <a:rPr lang="en-US" sz="5000" b="0" kern="1200" dirty="0" smtClean="0">
              <a:solidFill>
                <a:schemeClr val="tx1"/>
              </a:solidFill>
            </a:rPr>
            <a:t>N</a:t>
          </a:r>
          <a:r>
            <a:rPr lang="sr-Latn-RS" sz="5000" b="0" kern="1200" dirty="0" smtClean="0">
              <a:solidFill>
                <a:schemeClr val="tx1"/>
              </a:solidFill>
            </a:rPr>
            <a:t>e</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smtClean="0"/>
        </a:p>
        <a:p>
          <a:pPr lvl="0" algn="just" defTabSz="1111250">
            <a:lnSpc>
              <a:spcPct val="90000"/>
            </a:lnSpc>
            <a:spcBef>
              <a:spcPct val="0"/>
            </a:spcBef>
            <a:spcAft>
              <a:spcPct val="35000"/>
            </a:spcAft>
          </a:pPr>
          <a:r>
            <a:rPr lang="sr-Latn-RS" sz="2500" b="1" kern="1200" dirty="0" smtClean="0"/>
            <a:t>Došli ste u posed audio fajla na kome je snimljena dečija pornografska scena koju igraju deca glumci</a:t>
          </a:r>
          <a:r>
            <a:rPr lang="en-US" sz="2500" b="1" kern="1200" dirty="0" smtClean="0"/>
            <a:t>. </a:t>
          </a:r>
        </a:p>
        <a:p>
          <a:pPr lvl="0" algn="just" defTabSz="1111250">
            <a:lnSpc>
              <a:spcPct val="90000"/>
            </a:lnSpc>
            <a:spcBef>
              <a:spcPct val="0"/>
            </a:spcBef>
            <a:spcAft>
              <a:spcPct val="35000"/>
            </a:spcAft>
          </a:pPr>
          <a:endParaRPr lang="en-US" sz="2500" b="1" kern="1200" dirty="0" smtClean="0"/>
        </a:p>
        <a:p>
          <a:pPr lvl="0" algn="just" defTabSz="1111250">
            <a:lnSpc>
              <a:spcPct val="90000"/>
            </a:lnSpc>
            <a:spcBef>
              <a:spcPct val="0"/>
            </a:spcBef>
            <a:spcAft>
              <a:spcPct val="35000"/>
            </a:spcAft>
          </a:pPr>
          <a:r>
            <a:rPr lang="sr-Latn-RS" sz="2500" b="1" kern="1200" dirty="0" smtClean="0"/>
            <a:t>Da li je delikt prema članu 9. Budimpeštanske konvencije</a:t>
          </a:r>
          <a:r>
            <a:rPr lang="en-US" sz="2500" b="1" kern="1200" dirty="0" smtClean="0"/>
            <a:t>?  </a:t>
          </a:r>
          <a:endParaRPr lang="en-US" sz="2600" b="1" kern="1200" dirty="0"/>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a:t>
          </a:r>
          <a:r>
            <a:rPr lang="sr-Latn-RS" sz="5000" kern="1200" dirty="0" smtClean="0"/>
            <a:t>Da</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b) </a:t>
          </a:r>
          <a:r>
            <a:rPr lang="en-US" sz="5000" b="1" kern="1200" dirty="0" smtClean="0">
              <a:solidFill>
                <a:srgbClr val="FF0000"/>
              </a:solidFill>
            </a:rPr>
            <a:t>N</a:t>
          </a:r>
          <a:r>
            <a:rPr lang="sr-Latn-RS" sz="5000" b="1" kern="1200" dirty="0" smtClean="0">
              <a:solidFill>
                <a:srgbClr val="FF0000"/>
              </a:solidFill>
            </a:rPr>
            <a:t>e</a:t>
          </a:r>
          <a:endParaRPr lang="en-US" sz="5000" b="1" kern="1200" dirty="0">
            <a:solidFill>
              <a:srgbClr val="FF0000"/>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 sesija traje 90 minuta.</a:t>
            </a:r>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(„unošenje, menjanje, brisanje ili prikrivanje”).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Tu su nabrojane četiri radnje pomoću kojih se može falsifikovati autentični dokument prema članu 7. To su:</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Unošenje tačnih ili netačnih podataka (u vreme kreiranja ili unošenja podataka);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Potonje menjanje (uključujući modifikacije, varijacije ili delimične izmene);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Brisanje (uklanjanje podataka iz medijuma za podatke);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Prikrivanje (sprečavanje prikazivanja ili prikrivanje podataka).</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a:t>
            </a:r>
            <a:r>
              <a:rPr lang="sr-Latn-RS" sz="1200" kern="1200" dirty="0" err="1" smtClean="0">
                <a:solidFill>
                  <a:schemeClr val="tx1"/>
                </a:solidFill>
                <a:effectLst/>
                <a:latin typeface="+mn-lt"/>
                <a:ea typeface="+mn-ea"/>
                <a:cs typeface="+mn-cs"/>
              </a:rPr>
              <a:t>neverodostojnost</a:t>
            </a:r>
            <a:r>
              <a:rPr lang="sr-Latn-RS" sz="1200" kern="1200" dirty="0" smtClean="0">
                <a:solidFill>
                  <a:schemeClr val="tx1"/>
                </a:solidFill>
                <a:effectLst/>
                <a:latin typeface="+mn-lt"/>
                <a:ea typeface="+mn-ea"/>
                <a:cs typeface="+mn-cs"/>
              </a:rPr>
              <a:t>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Eksplanatornom izveštaju uz Budimpeštansku konvenciju ističe se: „Nacionalne predstave o falsifikovanju veoma se razlikuju. Jedna koncepcija zasniva se na autentičnosti kada je reč o autoru dokumenta, dok se druge zasnivaju na istinitosti iskaza sadržanih u dokumentu. Međutim, usaglašeno je da se prevara u pogledu autentičnosti u najmanju ruku odnosi na lice koje saopštava podatke, bez obzira na istinitost ili tačnost sadržaja tih podataka.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ići korak dalje i u sadržaj pojma </a:t>
            </a:r>
            <a:r>
              <a:rPr lang="sr-Latn-RS" sz="1200" kern="1200" dirty="0" err="1" smtClean="0">
                <a:solidFill>
                  <a:schemeClr val="tx1"/>
                </a:solidFill>
                <a:effectLst/>
                <a:latin typeface="+mn-lt"/>
                <a:ea typeface="+mn-ea"/>
                <a:cs typeface="+mn-cs"/>
              </a:rPr>
              <a:t>ʼverodostojanʼ</a:t>
            </a:r>
            <a:r>
              <a:rPr lang="sr-Latn-RS" sz="1200" kern="1200" dirty="0" smtClean="0">
                <a:solidFill>
                  <a:schemeClr val="tx1"/>
                </a:solidFill>
                <a:effectLst/>
                <a:latin typeface="+mn-lt"/>
                <a:ea typeface="+mn-ea"/>
                <a:cs typeface="+mn-cs"/>
              </a:rPr>
              <a:t> uneti i istinitost podataka.” </a:t>
            </a:r>
            <a:endParaRPr lang="en-US" sz="1200" kern="1200" dirty="0" smtClean="0">
              <a:solidFill>
                <a:schemeClr val="tx1"/>
              </a:solidFill>
              <a:effectLst/>
              <a:latin typeface="+mn-lt"/>
              <a:ea typeface="+mn-ea"/>
              <a:cs typeface="+mn-cs"/>
            </a:endParaRPr>
          </a:p>
          <a:p>
            <a:pPr defTabSz="457200"/>
            <a:endParaRPr lang="en-GB" alt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(„sa ciljem da se oni smatraju verodostojnima i da se sa njima u pravnom saobraćaju postupa kao da su verodostojni”).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zahteva da falsifikovanje u vezi sa računarima bude učinjeno sa namerom (da bi bilo krivično delo), član 7. takođe zahteva da lice izvrši tu radnju s ciljem da se falsifikovani dokument smatra verodostojnim i da se s njim tako postupa u pravnom saobraćaju (tj. u pravnom prometu i u vezi s dokumentima koji su pravno relevantni). Osim toga,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zahtevati da lice koje se na taj način ponaša to čini u nameri da obmane drugo lice.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(„bez obzira... direktno čitljivi i razumljivi...”)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Neverodostojni</a:t>
            </a:r>
            <a:r>
              <a:rPr lang="sr-Latn-RS" sz="1200" kern="1200" dirty="0" smtClean="0">
                <a:solidFill>
                  <a:schemeClr val="tx1"/>
                </a:solidFill>
                <a:effectLst/>
                <a:latin typeface="+mn-lt"/>
                <a:ea typeface="+mn-ea"/>
                <a:cs typeface="+mn-cs"/>
              </a:rPr>
              <a:t> podaci ne moraju nužno biti direktno čitljivi ili razumljivi bilo kom čoveku. To je jedinstven aspekt </a:t>
            </a:r>
            <a:r>
              <a:rPr lang="sr-Latn-RS" sz="1200" kern="1200" dirty="0" err="1" smtClean="0">
                <a:solidFill>
                  <a:schemeClr val="tx1"/>
                </a:solidFill>
                <a:effectLst/>
                <a:latin typeface="+mn-lt"/>
                <a:ea typeface="+mn-ea"/>
                <a:cs typeface="+mn-cs"/>
              </a:rPr>
              <a:t>falsifikovnja</a:t>
            </a:r>
            <a:r>
              <a:rPr lang="sr-Latn-RS" sz="1200" kern="1200" dirty="0" smtClean="0">
                <a:solidFill>
                  <a:schemeClr val="tx1"/>
                </a:solidFill>
                <a:effectLst/>
                <a:latin typeface="+mn-lt"/>
                <a:ea typeface="+mn-ea"/>
                <a:cs typeface="+mn-cs"/>
              </a:rPr>
              <a:t> u vezi s računarima, koje, za razliku od tradicionalnog falsifikovanja, ne mora nužno zahtevati da svaki čovek može da pročita falsifikovane podatke.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(„s namerom za obmanu ili sličnom nečasnom namerom”).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da suze polje dejstva člana 7, kojim se utvrđuje opšta inkriminacija falsifikovanja u vezi s računarima, određenim </a:t>
            </a:r>
            <a:r>
              <a:rPr lang="sr-Latn-RS" sz="1200" kern="1200" dirty="0" err="1" smtClean="0">
                <a:solidFill>
                  <a:schemeClr val="tx1"/>
                </a:solidFill>
                <a:effectLst/>
                <a:latin typeface="+mn-lt"/>
                <a:ea typeface="+mn-ea"/>
                <a:cs typeface="+mn-cs"/>
              </a:rPr>
              <a:t>kvalifikativnim</a:t>
            </a:r>
            <a:r>
              <a:rPr lang="sr-Latn-RS" sz="1200" kern="1200" dirty="0" smtClean="0">
                <a:solidFill>
                  <a:schemeClr val="tx1"/>
                </a:solidFill>
                <a:effectLst/>
                <a:latin typeface="+mn-lt"/>
                <a:ea typeface="+mn-ea"/>
                <a:cs typeface="+mn-cs"/>
              </a:rPr>
              <a:t> elementima. Pre svega,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zahtevati da falsifikovanje u vezi s računarima bude izvršeno s namerom za obmanu ili sličnom nečasnom namerom da bi bilo kvalifikovano kao krivično delo.</a:t>
            </a:r>
            <a:endParaRPr lang="en-US" sz="1200" kern="1200" dirty="0" smtClean="0">
              <a:solidFill>
                <a:schemeClr val="tx1"/>
              </a:solidFill>
              <a:effectLst/>
              <a:latin typeface="+mn-lt"/>
              <a:ea typeface="+mn-ea"/>
              <a:cs typeface="+mn-cs"/>
            </a:endParaRPr>
          </a:p>
          <a:p>
            <a:pPr defTabSz="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Na ovoj prvoj grupi slajdova </a:t>
            </a:r>
            <a:r>
              <a:rPr lang="sr-Latn-RS" sz="1200" kern="1200" dirty="0" err="1" smtClean="0">
                <a:solidFill>
                  <a:schemeClr val="tx1"/>
                </a:solidFill>
                <a:effectLst/>
                <a:latin typeface="+mn-lt"/>
                <a:ea typeface="+mn-ea"/>
                <a:cs typeface="+mn-cs"/>
              </a:rPr>
              <a:t>objasnićemo</a:t>
            </a:r>
            <a:r>
              <a:rPr lang="sr-Latn-RS" sz="1200" kern="1200" dirty="0" smtClean="0">
                <a:solidFill>
                  <a:schemeClr val="tx1"/>
                </a:solidFill>
                <a:effectLst/>
                <a:latin typeface="+mn-lt"/>
                <a:ea typeface="+mn-ea"/>
                <a:cs typeface="+mn-cs"/>
              </a:rPr>
              <a:t> krivično delo prevare u vezi s računarima koje je utvrđeno u članu 8. Budimpeštanske konvencije.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r-Latn-RS" sz="1200" kern="1200" dirty="0" smtClean="0">
                <a:solidFill>
                  <a:schemeClr val="tx1"/>
                </a:solidFill>
                <a:effectLst/>
                <a:latin typeface="+mn-lt"/>
                <a:ea typeface="+mn-ea"/>
                <a:cs typeface="+mn-cs"/>
              </a:rPr>
              <a:t>	Prevara u vezi s računarima kako je detaljno utvrđena u članu 8. Budimpeštanske konvencije inkriminiše nanošenje imovinske štete drugom licu kada je to učinjeno s namerom i protivpravno, pomoću svakog unošenja, menjanja, brisanja ili prikrivanja računarskih podataka ili svakim ometanjem rada računarskog sistema, sa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da se neovlašćeno pribavi protivpravna imovinska korist za sebe ili drugoga.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Ovo je važno krivično delo, naročito s obzirom da imovina koju predstavljaju računarski sistemi ili kojom se upravlja pomoću računarskih sistema, kao što su elektronski fondovi, deponovani novac itd. postaje, slično tradicionalnim oblicima imovine, predmet manipulacija. Zbog jedinstvene prirode načina na koji se može izvršiti prevara u odnosu na imovinu kojom se upravlja računarskim sistemima (tj. kroz manipulisanje sa unošenjem podataka ili programsko manipulisanje), Budimpeštanska konvencija zahteva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preduzmu zakonodavne mere da bi takvo ponašanje inkriminisale. </a:t>
            </a:r>
            <a:endParaRPr lang="en-GB"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Uprava prihoda Kenije „izgubila 39 miliona dolara u napadu hakera“</a:t>
            </a:r>
          </a:p>
          <a:p>
            <a:pPr indent="457200"/>
            <a:r>
              <a:rPr lang="sr-Latn-RS" sz="1200" b="0" kern="1200" dirty="0" smtClean="0">
                <a:solidFill>
                  <a:schemeClr val="tx1"/>
                </a:solidFill>
                <a:effectLst/>
                <a:latin typeface="+mn-lt"/>
                <a:ea typeface="+mn-ea"/>
                <a:cs typeface="+mn-cs"/>
              </a:rPr>
              <a:t>22. mart 2017.</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Jedan IT ekspert optužen je da je </a:t>
            </a:r>
            <a:r>
              <a:rPr lang="sr-Latn-RS" sz="1200" b="0" kern="1200" dirty="0" err="1" smtClean="0">
                <a:solidFill>
                  <a:schemeClr val="tx1"/>
                </a:solidFill>
                <a:effectLst/>
                <a:latin typeface="+mn-lt"/>
                <a:ea typeface="+mn-ea"/>
                <a:cs typeface="+mn-cs"/>
              </a:rPr>
              <a:t>hakovao</a:t>
            </a:r>
            <a:r>
              <a:rPr lang="sr-Latn-RS" sz="1200" b="0" kern="1200" baseline="0" dirty="0" smtClean="0">
                <a:solidFill>
                  <a:schemeClr val="tx1"/>
                </a:solidFill>
                <a:effectLst/>
                <a:latin typeface="+mn-lt"/>
                <a:ea typeface="+mn-ea"/>
                <a:cs typeface="+mn-cs"/>
              </a:rPr>
              <a:t> Upravu prihoda Kenije i ukrao 39 miliona dolara (31 milion funti).</a:t>
            </a:r>
          </a:p>
          <a:p>
            <a:pPr indent="457200"/>
            <a:r>
              <a:rPr lang="sr-Latn-RS" sz="1200" b="0" kern="1200" baseline="0" dirty="0" err="1" smtClean="0">
                <a:solidFill>
                  <a:schemeClr val="tx1"/>
                </a:solidFill>
                <a:effectLst/>
                <a:latin typeface="+mn-lt"/>
                <a:ea typeface="+mn-ea"/>
                <a:cs typeface="+mn-cs"/>
              </a:rPr>
              <a:t>Aleks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Mutungi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Mutuku</a:t>
            </a:r>
            <a:r>
              <a:rPr lang="sr-Latn-RS" sz="1200" b="0" kern="1200" baseline="0" dirty="0" smtClean="0">
                <a:solidFill>
                  <a:schemeClr val="tx1"/>
                </a:solidFill>
                <a:effectLst/>
                <a:latin typeface="+mn-lt"/>
                <a:ea typeface="+mn-ea"/>
                <a:cs typeface="+mn-cs"/>
              </a:rPr>
              <a:t>, star 28 godina, optužen je za elektronsku prevaru, ali on poriče te optužbe.</a:t>
            </a:r>
          </a:p>
          <a:p>
            <a:pPr indent="457200"/>
            <a:r>
              <a:rPr lang="sr-Latn-RS" sz="1200" b="0" kern="1200" baseline="0" dirty="0" smtClean="0">
                <a:solidFill>
                  <a:schemeClr val="tx1"/>
                </a:solidFill>
                <a:effectLst/>
                <a:latin typeface="+mn-lt"/>
                <a:ea typeface="+mn-ea"/>
                <a:cs typeface="+mn-cs"/>
              </a:rPr>
              <a:t>Tužilaštvo tvrdi da je on pripadnik međunarodne mreže koja je ukrala novac od nekoliko državnih organa.</a:t>
            </a:r>
          </a:p>
          <a:p>
            <a:pPr indent="457200"/>
            <a:r>
              <a:rPr lang="sr-Latn-RS" sz="1200" b="0" kern="1200" dirty="0" smtClean="0">
                <a:solidFill>
                  <a:schemeClr val="tx1"/>
                </a:solidFill>
                <a:effectLst/>
                <a:latin typeface="+mn-lt"/>
                <a:ea typeface="+mn-ea"/>
                <a:cs typeface="+mn-cs"/>
              </a:rPr>
              <a:t>Vlasti tvrde da postoji čitav jedan krug nekadašnjih stanovnika  Kenije koji se nalaze u SAD i drugim državama, i koji sarađuju sa nekim policajcima i državnim službenicima.</a:t>
            </a:r>
          </a:p>
          <a:p>
            <a:pPr indent="457200"/>
            <a:r>
              <a:rPr lang="sr-Latn-RS" sz="1200" b="0" kern="1200" dirty="0" smtClean="0">
                <a:solidFill>
                  <a:schemeClr val="tx1"/>
                </a:solidFill>
                <a:effectLst/>
                <a:latin typeface="+mn-lt"/>
                <a:ea typeface="+mn-ea"/>
                <a:cs typeface="+mn-cs"/>
              </a:rPr>
              <a:t>Sada je u toku temeljna provera aktivnosti državnih službenika,</a:t>
            </a:r>
            <a:r>
              <a:rPr lang="sr-Latn-RS" sz="1200" b="0" kern="1200" baseline="0" dirty="0" smtClean="0">
                <a:solidFill>
                  <a:schemeClr val="tx1"/>
                </a:solidFill>
                <a:effectLst/>
                <a:latin typeface="+mn-lt"/>
                <a:ea typeface="+mn-ea"/>
                <a:cs typeface="+mn-cs"/>
              </a:rPr>
              <a:t> saopštio je predstavnik vlade Erik </a:t>
            </a:r>
            <a:r>
              <a:rPr lang="sr-Latn-RS" sz="1200" b="0" kern="1200" baseline="0" dirty="0" err="1" smtClean="0">
                <a:solidFill>
                  <a:schemeClr val="tx1"/>
                </a:solidFill>
                <a:effectLst/>
                <a:latin typeface="+mn-lt"/>
                <a:ea typeface="+mn-ea"/>
                <a:cs typeface="+mn-cs"/>
              </a:rPr>
              <a:t>Kiraite</a:t>
            </a:r>
            <a:r>
              <a:rPr lang="sr-Latn-RS" sz="1200" b="0" kern="1200" baseline="0" dirty="0" smtClean="0">
                <a:solidFill>
                  <a:schemeClr val="tx1"/>
                </a:solidFill>
                <a:effectLst/>
                <a:latin typeface="+mn-lt"/>
                <a:ea typeface="+mn-ea"/>
                <a:cs typeface="+mn-cs"/>
              </a:rPr>
              <a:t> BBC-u.</a:t>
            </a:r>
          </a:p>
          <a:p>
            <a:pPr indent="457200"/>
            <a:endParaRPr lang="sr-Latn-RS" sz="1200" b="0" kern="1200" baseline="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„Vrh ledenog </a:t>
            </a:r>
            <a:r>
              <a:rPr lang="sr-Latn-RS" sz="1200" b="1" kern="1200" dirty="0" err="1" smtClean="0">
                <a:solidFill>
                  <a:schemeClr val="tx1"/>
                </a:solidFill>
                <a:effectLst/>
                <a:latin typeface="+mn-lt"/>
                <a:ea typeface="+mn-ea"/>
                <a:cs typeface="+mn-cs"/>
              </a:rPr>
              <a:t>breta</a:t>
            </a:r>
            <a:r>
              <a:rPr lang="sr-Latn-RS" sz="1200" b="1" kern="1200" dirty="0" smtClean="0">
                <a:solidFill>
                  <a:schemeClr val="tx1"/>
                </a:solidFill>
                <a:effectLst/>
                <a:latin typeface="+mn-lt"/>
                <a:ea typeface="+mn-ea"/>
                <a:cs typeface="+mn-cs"/>
              </a:rPr>
              <a:t>“</a:t>
            </a:r>
          </a:p>
          <a:p>
            <a:pPr indent="457200"/>
            <a:r>
              <a:rPr lang="sr-Latn-RS" sz="1200" b="0" kern="1200" dirty="0" err="1" smtClean="0">
                <a:solidFill>
                  <a:schemeClr val="tx1"/>
                </a:solidFill>
                <a:effectLst/>
                <a:latin typeface="+mn-lt"/>
                <a:ea typeface="+mn-ea"/>
                <a:cs typeface="+mn-cs"/>
              </a:rPr>
              <a:t>Mutuku</a:t>
            </a:r>
            <a:r>
              <a:rPr lang="sr-Latn-RS" sz="1200" b="0" kern="1200" dirty="0" smtClean="0">
                <a:solidFill>
                  <a:schemeClr val="tx1"/>
                </a:solidFill>
                <a:effectLst/>
                <a:latin typeface="+mn-lt"/>
                <a:ea typeface="+mn-ea"/>
                <a:cs typeface="+mn-cs"/>
              </a:rPr>
              <a:t> je u pritvoru dok službenici odeljenja za borbu  protiv </a:t>
            </a:r>
            <a:r>
              <a:rPr lang="sr-Latn-RS" sz="1200" b="0" kern="1200" dirty="0" err="1" smtClean="0">
                <a:solidFill>
                  <a:schemeClr val="tx1"/>
                </a:solidFill>
                <a:effectLst/>
                <a:latin typeface="+mn-lt"/>
                <a:ea typeface="+mn-ea"/>
                <a:cs typeface="+mn-cs"/>
              </a:rPr>
              <a:t>visokotehnološkog</a:t>
            </a:r>
            <a:r>
              <a:rPr lang="sr-Latn-RS" sz="1200" b="0" kern="1200" dirty="0" smtClean="0">
                <a:solidFill>
                  <a:schemeClr val="tx1"/>
                </a:solidFill>
                <a:effectLst/>
                <a:latin typeface="+mn-lt"/>
                <a:ea typeface="+mn-ea"/>
                <a:cs typeface="+mn-cs"/>
              </a:rPr>
              <a:t> kriminala nastoje dublje da proniknu u ono za šta veruju da predstavlja smišljenu</a:t>
            </a:r>
            <a:r>
              <a:rPr lang="sr-Latn-RS" sz="1200" b="0" kern="1200" baseline="0" dirty="0" smtClean="0">
                <a:solidFill>
                  <a:schemeClr val="tx1"/>
                </a:solidFill>
                <a:effectLst/>
                <a:latin typeface="+mn-lt"/>
                <a:ea typeface="+mn-ea"/>
                <a:cs typeface="+mn-cs"/>
              </a:rPr>
              <a:t> shemu finansijskih prevara u saradnji sa vezama iz inostranstva.</a:t>
            </a:r>
          </a:p>
          <a:p>
            <a:pPr indent="457200"/>
            <a:r>
              <a:rPr lang="sr-Latn-RS" sz="1200" b="0" kern="1200" baseline="0" dirty="0" smtClean="0">
                <a:solidFill>
                  <a:schemeClr val="tx1"/>
                </a:solidFill>
                <a:effectLst/>
                <a:latin typeface="+mn-lt"/>
                <a:ea typeface="+mn-ea"/>
                <a:cs typeface="+mn-cs"/>
              </a:rPr>
              <a:t>Navodno su u to uključeni hakeri koji imaju pristup najsavremenijoj tehničkoj opremi i softveru što im omogućuje da kradu novac od korporacija, izveštava kenijski list Standard.</a:t>
            </a:r>
          </a:p>
          <a:p>
            <a:pPr indent="457200"/>
            <a:r>
              <a:rPr lang="sr-Latn-RS" sz="1200" b="0" kern="1200" baseline="0" dirty="0" smtClean="0">
                <a:solidFill>
                  <a:schemeClr val="tx1"/>
                </a:solidFill>
                <a:effectLst/>
                <a:latin typeface="+mn-lt"/>
                <a:ea typeface="+mn-ea"/>
                <a:cs typeface="+mn-cs"/>
              </a:rPr>
              <a:t>„Reč je o  </a:t>
            </a:r>
            <a:r>
              <a:rPr lang="sr-Latn-RS" sz="1200" b="0" kern="1200" baseline="0" dirty="0" err="1" smtClean="0">
                <a:solidFill>
                  <a:schemeClr val="tx1"/>
                </a:solidFill>
                <a:effectLst/>
                <a:latin typeface="+mn-lt"/>
                <a:ea typeface="+mn-ea"/>
                <a:cs typeface="+mn-cs"/>
              </a:rPr>
              <a:t>hakovanju</a:t>
            </a:r>
            <a:r>
              <a:rPr lang="sr-Latn-RS" sz="1200" b="0" kern="1200" baseline="0" dirty="0" smtClean="0">
                <a:solidFill>
                  <a:schemeClr val="tx1"/>
                </a:solidFill>
                <a:effectLst/>
                <a:latin typeface="+mn-lt"/>
                <a:ea typeface="+mn-ea"/>
                <a:cs typeface="+mn-cs"/>
              </a:rPr>
              <a:t> na daljinu, gde osumnjičeni  neometano sa svojih uređaja šalju komande i vi u sledećem trenu shvatite da više nemate novca na svom računu“, izjavio je državni tužilac Edvin </a:t>
            </a:r>
            <a:r>
              <a:rPr lang="sr-Latn-RS" sz="1200" b="0" kern="1200" baseline="0" dirty="0" err="1" smtClean="0">
                <a:solidFill>
                  <a:schemeClr val="tx1"/>
                </a:solidFill>
                <a:effectLst/>
                <a:latin typeface="+mn-lt"/>
                <a:ea typeface="+mn-ea"/>
                <a:cs typeface="+mn-cs"/>
              </a:rPr>
              <a:t>Okelo</a:t>
            </a:r>
            <a:r>
              <a:rPr lang="sr-Latn-RS" sz="1200" b="0" kern="1200" baseline="0" dirty="0" smtClean="0">
                <a:solidFill>
                  <a:schemeClr val="tx1"/>
                </a:solidFill>
                <a:effectLst/>
                <a:latin typeface="+mn-lt"/>
                <a:ea typeface="+mn-ea"/>
                <a:cs typeface="+mn-cs"/>
              </a:rPr>
              <a:t>  za kenijski list.</a:t>
            </a:r>
          </a:p>
          <a:p>
            <a:pPr indent="457200"/>
            <a:r>
              <a:rPr lang="sr-Latn-RS" sz="1200" b="0" kern="1200" baseline="0" dirty="0" smtClean="0">
                <a:solidFill>
                  <a:schemeClr val="tx1"/>
                </a:solidFill>
                <a:effectLst/>
                <a:latin typeface="+mn-lt"/>
                <a:ea typeface="+mn-ea"/>
                <a:cs typeface="+mn-cs"/>
              </a:rPr>
              <a:t>„Informacije koje posedujemo samo su vrh ledenog brega. Mreža kriminalaca je velika i u nju su uključeni i ljudi  van naše zemlje“.</a:t>
            </a:r>
          </a:p>
          <a:p>
            <a:pPr indent="457200"/>
            <a:r>
              <a:rPr lang="sr-Latn-RS" sz="1200" b="0" kern="1200" dirty="0" smtClean="0">
                <a:solidFill>
                  <a:schemeClr val="tx1"/>
                </a:solidFill>
                <a:effectLst/>
                <a:latin typeface="+mn-lt"/>
                <a:ea typeface="+mn-ea"/>
                <a:cs typeface="+mn-cs"/>
              </a:rPr>
              <a:t>Jedinica za </a:t>
            </a:r>
            <a:r>
              <a:rPr lang="sr-Latn-RS" sz="1200" b="0" kern="1200" dirty="0" err="1" smtClean="0">
                <a:solidFill>
                  <a:schemeClr val="tx1"/>
                </a:solidFill>
                <a:effectLst/>
                <a:latin typeface="+mn-lt"/>
                <a:ea typeface="+mn-ea"/>
                <a:cs typeface="+mn-cs"/>
              </a:rPr>
              <a:t>visokotehnološki</a:t>
            </a:r>
            <a:r>
              <a:rPr lang="sr-Latn-RS" sz="1200" b="0" kern="1200" dirty="0" smtClean="0">
                <a:solidFill>
                  <a:schemeClr val="tx1"/>
                </a:solidFill>
                <a:effectLst/>
                <a:latin typeface="+mn-lt"/>
                <a:ea typeface="+mn-ea"/>
                <a:cs typeface="+mn-cs"/>
              </a:rPr>
              <a:t> kriminal saopštava da je Kenija </a:t>
            </a:r>
            <a:r>
              <a:rPr lang="sr-Latn-RS" sz="1200" b="0" kern="1200" dirty="0" err="1" smtClean="0">
                <a:solidFill>
                  <a:schemeClr val="tx1"/>
                </a:solidFill>
                <a:effectLst/>
                <a:latin typeface="+mn-lt"/>
                <a:ea typeface="+mn-ea"/>
                <a:cs typeface="+mn-cs"/>
              </a:rPr>
              <a:t>hakovanjem</a:t>
            </a:r>
            <a:r>
              <a:rPr lang="sr-Latn-RS" sz="1200" b="0" kern="1200" dirty="0" smtClean="0">
                <a:solidFill>
                  <a:schemeClr val="tx1"/>
                </a:solidFill>
                <a:effectLst/>
                <a:latin typeface="+mn-lt"/>
                <a:ea typeface="+mn-ea"/>
                <a:cs typeface="+mn-cs"/>
              </a:rPr>
              <a:t> izgubila 165 miliona dolara (132 </a:t>
            </a:r>
            <a:r>
              <a:rPr lang="sr-Latn-RS" sz="1200" b="0" kern="1200" dirty="0" err="1" smtClean="0">
                <a:solidFill>
                  <a:schemeClr val="tx1"/>
                </a:solidFill>
                <a:effectLst/>
                <a:latin typeface="+mn-lt"/>
                <a:ea typeface="+mn-ea"/>
                <a:cs typeface="+mn-cs"/>
              </a:rPr>
              <a:t>mioliona</a:t>
            </a:r>
            <a:r>
              <a:rPr lang="sr-Latn-RS" sz="1200" b="0" kern="1200" dirty="0" smtClean="0">
                <a:solidFill>
                  <a:schemeClr val="tx1"/>
                </a:solidFill>
                <a:effectLst/>
                <a:latin typeface="+mn-lt"/>
                <a:ea typeface="+mn-ea"/>
                <a:cs typeface="+mn-cs"/>
              </a:rPr>
              <a:t> funti) u 2016. godini.</a:t>
            </a:r>
          </a:p>
          <a:p>
            <a:pPr indent="457200"/>
            <a:r>
              <a:rPr lang="sr-Latn-RS" sz="1200" b="0" kern="1200" dirty="0" smtClean="0">
                <a:solidFill>
                  <a:schemeClr val="tx1"/>
                </a:solidFill>
                <a:effectLst/>
                <a:latin typeface="+mn-lt"/>
                <a:ea typeface="+mn-ea"/>
                <a:cs typeface="+mn-cs"/>
              </a:rPr>
              <a:t>Početkom ovog meseca u </a:t>
            </a:r>
            <a:r>
              <a:rPr lang="sr-Latn-RS" sz="1200" b="0" kern="1200" dirty="0" err="1" smtClean="0">
                <a:solidFill>
                  <a:schemeClr val="tx1"/>
                </a:solidFill>
                <a:effectLst/>
                <a:latin typeface="+mn-lt"/>
                <a:ea typeface="+mn-ea"/>
                <a:cs typeface="+mn-cs"/>
              </a:rPr>
              <a:t>Najrobiju</a:t>
            </a:r>
            <a:r>
              <a:rPr lang="sr-Latn-RS" sz="1200" b="0" kern="1200" dirty="0" smtClean="0">
                <a:solidFill>
                  <a:schemeClr val="tx1"/>
                </a:solidFill>
                <a:effectLst/>
                <a:latin typeface="+mn-lt"/>
                <a:ea typeface="+mn-ea"/>
                <a:cs typeface="+mn-cs"/>
              </a:rPr>
              <a:t> je uhapšeno nekoliko ljudi, među kojima je bilo i stranih državljana, zbog navodnog učešća u krađi novca pomoću </a:t>
            </a:r>
            <a:r>
              <a:rPr lang="sr-Latn-RS" sz="1200" b="0" kern="1200" dirty="0" err="1" smtClean="0">
                <a:solidFill>
                  <a:schemeClr val="tx1"/>
                </a:solidFill>
                <a:effectLst/>
                <a:latin typeface="+mn-lt"/>
                <a:ea typeface="+mn-ea"/>
                <a:cs typeface="+mn-cs"/>
              </a:rPr>
              <a:t>hakerskih</a:t>
            </a:r>
            <a:r>
              <a:rPr lang="sr-Latn-RS" sz="1200" b="0" kern="1200" dirty="0" smtClean="0">
                <a:solidFill>
                  <a:schemeClr val="tx1"/>
                </a:solidFill>
                <a:effectLst/>
                <a:latin typeface="+mn-lt"/>
                <a:ea typeface="+mn-ea"/>
                <a:cs typeface="+mn-cs"/>
              </a:rPr>
              <a:t> metoda.</a:t>
            </a:r>
          </a:p>
          <a:p>
            <a:pPr indent="457200"/>
            <a:r>
              <a:rPr lang="sr-Latn-RS" sz="1200" b="0" kern="1200" dirty="0" smtClean="0">
                <a:solidFill>
                  <a:schemeClr val="tx1"/>
                </a:solidFill>
                <a:effectLst/>
                <a:latin typeface="+mn-lt"/>
                <a:ea typeface="+mn-ea"/>
                <a:cs typeface="+mn-cs"/>
              </a:rPr>
              <a:t>Do sada je optužnica potvrđena za desetoro osumnjičenih.</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ovom slajdu vidi se članak u kome se opisuje kako je jedan muškarac u Keniji optužen za elektronsku prevaru koju je izvršio tako što je </a:t>
            </a:r>
            <a:r>
              <a:rPr lang="sr-Latn-RS" sz="1200" kern="1200" dirty="0" err="1" smtClean="0">
                <a:solidFill>
                  <a:schemeClr val="tx1"/>
                </a:solidFill>
                <a:effectLst/>
                <a:latin typeface="+mn-lt"/>
                <a:ea typeface="+mn-ea"/>
                <a:cs typeface="+mn-cs"/>
              </a:rPr>
              <a:t>hakovao</a:t>
            </a:r>
            <a:r>
              <a:rPr lang="sr-Latn-RS" sz="1200" kern="1200" dirty="0" smtClean="0">
                <a:solidFill>
                  <a:schemeClr val="tx1"/>
                </a:solidFill>
                <a:effectLst/>
                <a:latin typeface="+mn-lt"/>
                <a:ea typeface="+mn-ea"/>
                <a:cs typeface="+mn-cs"/>
              </a:rPr>
              <a:t> veb-sajt Uprave prihoda Kenije. Muškarac star 28 godina optužen je da je </a:t>
            </a:r>
            <a:r>
              <a:rPr lang="sr-Latn-RS" sz="1200" kern="1200" dirty="0" err="1" smtClean="0">
                <a:solidFill>
                  <a:schemeClr val="tx1"/>
                </a:solidFill>
                <a:effectLst/>
                <a:latin typeface="+mn-lt"/>
                <a:ea typeface="+mn-ea"/>
                <a:cs typeface="+mn-cs"/>
              </a:rPr>
              <a:t>hakovao</a:t>
            </a:r>
            <a:r>
              <a:rPr lang="sr-Latn-RS" sz="1200" kern="1200" dirty="0" smtClean="0">
                <a:solidFill>
                  <a:schemeClr val="tx1"/>
                </a:solidFill>
                <a:effectLst/>
                <a:latin typeface="+mn-lt"/>
                <a:ea typeface="+mn-ea"/>
                <a:cs typeface="+mn-cs"/>
              </a:rPr>
              <a:t> sisteme Uprave prihoda Kenije i na taj način naneo štetu u vrednosti od četiri milijarde kenijskih </a:t>
            </a:r>
            <a:r>
              <a:rPr lang="sr-Latn-RS" sz="1200" kern="1200" dirty="0" err="1" smtClean="0">
                <a:solidFill>
                  <a:schemeClr val="tx1"/>
                </a:solidFill>
                <a:effectLst/>
                <a:latin typeface="+mn-lt"/>
                <a:ea typeface="+mn-ea"/>
                <a:cs typeface="+mn-cs"/>
              </a:rPr>
              <a:t>šilinga</a:t>
            </a:r>
            <a:r>
              <a:rPr lang="sr-Latn-RS" sz="1200" kern="1200" dirty="0" smtClean="0">
                <a:solidFill>
                  <a:schemeClr val="tx1"/>
                </a:solidFill>
                <a:effectLst/>
                <a:latin typeface="+mn-lt"/>
                <a:ea typeface="+mn-ea"/>
                <a:cs typeface="+mn-cs"/>
              </a:rPr>
              <a:t>. „To je bio slučaj </a:t>
            </a:r>
            <a:r>
              <a:rPr lang="sr-Latn-RS" sz="1200" kern="1200" dirty="0" err="1" smtClean="0">
                <a:solidFill>
                  <a:schemeClr val="tx1"/>
                </a:solidFill>
                <a:effectLst/>
                <a:latin typeface="+mn-lt"/>
                <a:ea typeface="+mn-ea"/>
                <a:cs typeface="+mn-cs"/>
              </a:rPr>
              <a:t>hakovanja</a:t>
            </a:r>
            <a:r>
              <a:rPr lang="sr-Latn-RS" sz="1200" kern="1200" dirty="0" smtClean="0">
                <a:solidFill>
                  <a:schemeClr val="tx1"/>
                </a:solidFill>
                <a:effectLst/>
                <a:latin typeface="+mn-lt"/>
                <a:ea typeface="+mn-ea"/>
                <a:cs typeface="+mn-cs"/>
              </a:rPr>
              <a:t> na daljinu gde su optuženi neometano radili sa svojih uređaja da biste onda vi u sledećem trenutku shvatili da nemate više ništa na svome računu. Informacije koje imamo samo su vrh ledenog brega. Radi se o prevari ogromnih razmera u kojoj su učestvovali i ljudi van zemlje”, izjavio je tužilac u Keniji.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Link za veb-sajt na kome je objavljen članak: https://www.bbc.com/news/world-africa-39351172 </a:t>
            </a:r>
            <a:endParaRPr lang="en-US" sz="1200" kern="1200" dirty="0" smtClean="0">
              <a:solidFill>
                <a:schemeClr val="tx1"/>
              </a:solidFill>
              <a:effectLst/>
              <a:latin typeface="+mn-lt"/>
              <a:ea typeface="+mn-ea"/>
              <a:cs typeface="+mn-cs"/>
            </a:endParaRPr>
          </a:p>
          <a:p>
            <a:pPr indent="457200"/>
            <a:endParaRPr lang="en-US" dirty="0"/>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(„unošenje, menjanje, brisanje ili prikrivanje računarskih podataka ... ometanje rada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Ovde je nabrojano pet načina pomoću kojih se, po članu 8, može naneti imovinska šteta. To su sledeći načini:</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Unošenje tačnih ili netačnih podataka (u vreme kreiranja ili </a:t>
            </a:r>
            <a:r>
              <a:rPr lang="sr-Latn-RS" sz="1200" kern="1200" dirty="0" err="1" smtClean="0">
                <a:solidFill>
                  <a:schemeClr val="tx1"/>
                </a:solidFill>
                <a:effectLst/>
                <a:latin typeface="+mn-lt"/>
                <a:ea typeface="+mn-ea"/>
                <a:cs typeface="+mn-cs"/>
              </a:rPr>
              <a:t>unoišenja</a:t>
            </a:r>
            <a:r>
              <a:rPr lang="sr-Latn-RS" sz="1200" kern="1200" dirty="0" smtClean="0">
                <a:solidFill>
                  <a:schemeClr val="tx1"/>
                </a:solidFill>
                <a:effectLst/>
                <a:latin typeface="+mn-lt"/>
                <a:ea typeface="+mn-ea"/>
                <a:cs typeface="+mn-cs"/>
              </a:rPr>
              <a:t> podataka);</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Potonje menjanje (uključujući modifikacije, varijacije ili delimične izmene);</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Brisanje (uklanjanje podataka s medijuma za njihovo čuvanje);</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Prikrivanje (sprečavanje prikazivanja ili sakrivanje podataka);</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Ometanje (rada računarskog sistema).</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(„imovinska šteta”).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prevari u vezi sa računarima, da bi ona bila krivično delo, neophodno je da drugo lice usled te prevare  pretrpi neposredni ekonomski gubitak ili da izgubi imovinu koju poseduje. To može obuhvatiti gubitak novca, materijalnih dobara i nematerijalnih dobara koja imaju ekonomsku vrednost</a:t>
            </a: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Ova sesija će biti podeljena u pet delova.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bavićemo se krivičnim delom falsifikovanja u vezi s računarima koje je utvrđeno u članu 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bavićemo se krivičnim delom prevare u vezi s računarima koje je utvrđeno u članu 8.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trećem delu bavićemo se krivičnim delom dečje pornografije koje je utvrđeno u članu 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četvrtom delu sesije bavićemo se krivičnim delom kršenja autorskih i srodnih prava koje je utvrđeno u članu 10.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petom delu sesije </a:t>
            </a:r>
            <a:r>
              <a:rPr lang="sr-Latn-RS" sz="1200" kern="1200" dirty="0" err="1" smtClean="0">
                <a:solidFill>
                  <a:schemeClr val="tx1"/>
                </a:solidFill>
                <a:effectLst/>
                <a:latin typeface="+mn-lt"/>
                <a:ea typeface="+mn-ea"/>
                <a:cs typeface="+mn-cs"/>
              </a:rPr>
              <a:t>pozabavićemo</a:t>
            </a:r>
            <a:r>
              <a:rPr lang="sr-Latn-RS" sz="1200" kern="1200" dirty="0" smtClean="0">
                <a:solidFill>
                  <a:schemeClr val="tx1"/>
                </a:solidFill>
                <a:effectLst/>
                <a:latin typeface="+mn-lt"/>
                <a:ea typeface="+mn-ea"/>
                <a:cs typeface="+mn-cs"/>
              </a:rPr>
              <a:t> se drugim oblicima odgovornosti (pokušajem, pomaganjem ili </a:t>
            </a:r>
            <a:r>
              <a:rPr lang="sr-Latn-RS" sz="1200" kern="1200" dirty="0" err="1" smtClean="0">
                <a:solidFill>
                  <a:schemeClr val="tx1"/>
                </a:solidFill>
                <a:effectLst/>
                <a:latin typeface="+mn-lt"/>
                <a:ea typeface="+mn-ea"/>
                <a:cs typeface="+mn-cs"/>
              </a:rPr>
              <a:t>podstrekavanjem</a:t>
            </a:r>
            <a:r>
              <a:rPr lang="sr-Latn-RS" sz="1200" kern="1200" dirty="0" smtClean="0">
                <a:solidFill>
                  <a:schemeClr val="tx1"/>
                </a:solidFill>
                <a:effectLst/>
                <a:latin typeface="+mn-lt"/>
                <a:ea typeface="+mn-ea"/>
                <a:cs typeface="+mn-cs"/>
              </a:rPr>
              <a:t>, kao i odgovornošću pravnog lica) koji su utvrđeni u članovima 11. i 12. Budimpeštanske konvencije.</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nečasnom namerom da se neovlašćeno pribavi protivpravna imovinska korist za sebe ili drugoga”).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Da bi prevara u vezi sa računarima bila krivično delo, ona osim toga što mora da bude počinjena s namerom, takođe mora prema članu 8. da bude učinjena s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lica da neovlašćeno pribavi protivpravnu imovinsku korist za sebe ili drugoga. Kao primer, može se navesti komercijalna praksa u vezi sa tržišnom konkurencijom kojom se može naneti ekonomska šteta jednom licu i korist drugom licu, ali to nije učinjeno s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pa stoga ne spada u polje dejstva ovog krivičnog dela.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a:t>
            </a:r>
            <a:r>
              <a:rPr lang="en-US" dirty="0" smtClean="0"/>
              <a:t>: </a:t>
            </a:r>
            <a:r>
              <a:rPr lang="en-US" dirty="0"/>
              <a:t>b) </a:t>
            </a:r>
            <a:r>
              <a:rPr lang="en-US" dirty="0" smtClean="0"/>
              <a:t>N</a:t>
            </a:r>
            <a:r>
              <a:rPr lang="sr-Latn-RS" dirty="0" smtClean="0"/>
              <a:t>e</a:t>
            </a:r>
            <a:r>
              <a:rPr lang="en-US" dirty="0" smtClean="0"/>
              <a:t>. </a:t>
            </a:r>
            <a:r>
              <a:rPr lang="sr-Latn-RS" dirty="0" smtClean="0"/>
              <a:t>Razlog je u tome što</a:t>
            </a:r>
            <a:r>
              <a:rPr lang="sr-Latn-RS" baseline="0" dirty="0" smtClean="0"/>
              <a:t> član 8. Budimpeštanske konvencije nalaže da postoji konkretna </a:t>
            </a:r>
            <a:r>
              <a:rPr lang="sr-Latn-RS" baseline="0" dirty="0" err="1" smtClean="0"/>
              <a:t>prevarna</a:t>
            </a:r>
            <a:r>
              <a:rPr lang="sr-Latn-RS" baseline="0" dirty="0" smtClean="0"/>
              <a:t> ili nečasna namera da bi se neovlašćeno pribavila protivpravna imovinska korist za sebe.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0782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Tačan odgovor je</a:t>
            </a:r>
            <a:r>
              <a:rPr lang="en-US" dirty="0" smtClean="0"/>
              <a:t>: b) N</a:t>
            </a:r>
            <a:r>
              <a:rPr lang="sr-Latn-RS" dirty="0" smtClean="0"/>
              <a:t>e</a:t>
            </a:r>
            <a:r>
              <a:rPr lang="en-US" dirty="0" smtClean="0"/>
              <a:t>. </a:t>
            </a:r>
            <a:r>
              <a:rPr lang="sr-Latn-RS" dirty="0" smtClean="0"/>
              <a:t>Razlog je u tome što</a:t>
            </a:r>
            <a:r>
              <a:rPr lang="sr-Latn-RS" baseline="0" dirty="0" smtClean="0"/>
              <a:t> član 8. Budimpeštanske konvencije nalaže da postoji konkretna </a:t>
            </a:r>
            <a:r>
              <a:rPr lang="sr-Latn-RS" baseline="0" dirty="0" err="1" smtClean="0"/>
              <a:t>prevarna</a:t>
            </a:r>
            <a:r>
              <a:rPr lang="sr-Latn-RS" baseline="0" dirty="0" smtClean="0"/>
              <a:t> ili nečasna namera da bi se neovlašćeno pribavila protivpravna imovinska korist za sebe.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49390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Budimpeštanska konvencija, kao vizionarski i trajni dokument, ide u svom članu 9. i korak dalje od inkriminacije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seksualne eksploatacije dece. Naime, član 9. inkriminiše dečju pornografiju koja obuhvata vizuelno prikazivanje realističnih slika, uključujući animacije, gde se ne radi o stvarnoj eksploataciji deteta.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ovoj grupi slajdova razmotrićemo krivično delo dečje pornografije utvrđeno u članu 9. Budimpeštanske konvencije. </a:t>
            </a:r>
            <a:endParaRPr lang="en-US" sz="1200" kern="1200" dirty="0" smtClean="0">
              <a:solidFill>
                <a:schemeClr val="tx1"/>
              </a:solidFill>
              <a:effectLst/>
              <a:latin typeface="+mn-lt"/>
              <a:ea typeface="+mn-ea"/>
              <a:cs typeface="+mn-cs"/>
            </a:endParaRPr>
          </a:p>
          <a:p>
            <a:pPr defTabSz="457200"/>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23</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9. Budimpeštanske konvencije sadrži jednu od velikih novina koje donosi taj ugovor: on inkriminiše akte dečje pornografije počinjene pomoću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Trgovina dečjom pornografijom enormno je uvećana napretkom interneta. Komunikacione i informacione mreže nude veliki broj prednosti i mogućnosti onima koji traže takvu vrstu sadržaja. Osim toga, na internetu korisnici mogu da ostanu anonimni kada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pribavljaju materijal o zlostavljanju dece.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krivičnom delu dečje pornografije, posebno je sporan jedan aspekt: inkriminacija „</a:t>
            </a:r>
            <a:r>
              <a:rPr lang="sr-Latn-RS" sz="1200" kern="1200" dirty="0" err="1" smtClean="0">
                <a:solidFill>
                  <a:schemeClr val="tx1"/>
                </a:solidFill>
                <a:effectLst/>
                <a:latin typeface="+mn-lt"/>
                <a:ea typeface="+mn-ea"/>
                <a:cs typeface="+mn-cs"/>
              </a:rPr>
              <a:t>pseudoslika</a:t>
            </a:r>
            <a:r>
              <a:rPr lang="sr-Latn-RS" sz="1200" kern="1200" dirty="0" smtClean="0">
                <a:solidFill>
                  <a:schemeClr val="tx1"/>
                </a:solidFill>
                <a:effectLst/>
                <a:latin typeface="+mn-lt"/>
                <a:ea typeface="+mn-ea"/>
                <a:cs typeface="+mn-cs"/>
              </a:rPr>
              <a:t>”. Članovi Konvencije ne odnose se samo na situacije u kojima postoje slike na kojima je fotografisano neko stvarno dete u seksualnoj aktivnosti već se odnose i na lažna predstavljanja dece – na primer slike dece koje su u potpunosti kreirali računari (tako što je, na primer, detinja glava montirana na telo odraslog čoveka u seksualnom činu) ili fotografije odraslih lica koji se (uverljivo) pretvaraju da su deca (glume decu ili se oblače kao deca).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Drugi važan aspekt o kome se mora razgovarati zato što je široko postavljen u tekstu Konvencije, jeste sledeći aspekt: kažnjavanje za samo posedovanje dečjeg pornografskog materijala. Član 9. stav 1. utvrđuje kao povredu prava </a:t>
            </a:r>
            <a:r>
              <a:rPr lang="sr-Latn-RS" sz="1200" kern="1200" dirty="0" err="1" smtClean="0">
                <a:solidFill>
                  <a:schemeClr val="tx1"/>
                </a:solidFill>
                <a:effectLst/>
                <a:latin typeface="+mn-lt"/>
                <a:ea typeface="+mn-ea"/>
                <a:cs typeface="+mn-cs"/>
              </a:rPr>
              <a:t>sȃmo</a:t>
            </a:r>
            <a:r>
              <a:rPr lang="sr-Latn-RS" sz="1200" kern="1200" dirty="0" smtClean="0">
                <a:solidFill>
                  <a:schemeClr val="tx1"/>
                </a:solidFill>
                <a:effectLst/>
                <a:latin typeface="+mn-lt"/>
                <a:ea typeface="+mn-ea"/>
                <a:cs typeface="+mn-cs"/>
              </a:rPr>
              <a:t> posedovanje te vrste materijala u računarskom sistemu, kao i nabavljanje takvih slika isključivo za ličnu upotrebu. Taj pristup često prihvataju drugi međunarodni forumi koji se bave proučavanjem date teme.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Inkriminacija samog posedovanja dečjeg pornografskog materijala bitno olakšava vođenje krivične istrage o ovoj temi zato što saglasno ovoj odredbi svako ko u svom posedu ima takvu vrstu materijala može biti krivično gonjen i </a:t>
            </a:r>
            <a:r>
              <a:rPr lang="sr-Latn-RS" sz="1200" kern="1200" dirty="0" err="1" smtClean="0">
                <a:solidFill>
                  <a:schemeClr val="tx1"/>
                </a:solidFill>
                <a:effectLst/>
                <a:latin typeface="+mn-lt"/>
                <a:ea typeface="+mn-ea"/>
                <a:cs typeface="+mn-cs"/>
              </a:rPr>
              <a:t>pritom</a:t>
            </a:r>
            <a:r>
              <a:rPr lang="sr-Latn-RS" sz="1200" kern="1200" dirty="0" smtClean="0">
                <a:solidFill>
                  <a:schemeClr val="tx1"/>
                </a:solidFill>
                <a:effectLst/>
                <a:latin typeface="+mn-lt"/>
                <a:ea typeface="+mn-ea"/>
                <a:cs typeface="+mn-cs"/>
              </a:rPr>
              <a:t> ne mora biti dokazana konkretna namera da te slike iskoristi na određeni način (na primer da ih proda) niti da je učestvovao u njihovoj proizvodnji. To takođe znači da lica osumnjičena za </a:t>
            </a:r>
            <a:r>
              <a:rPr lang="sr-Latn-RS" sz="1200" kern="1200" dirty="0" err="1" smtClean="0">
                <a:solidFill>
                  <a:schemeClr val="tx1"/>
                </a:solidFill>
                <a:effectLst/>
                <a:latin typeface="+mn-lt"/>
                <a:ea typeface="+mn-ea"/>
                <a:cs typeface="+mn-cs"/>
              </a:rPr>
              <a:t>pedofiliju</a:t>
            </a:r>
            <a:r>
              <a:rPr lang="sr-Latn-RS" sz="1200" kern="1200" dirty="0" smtClean="0">
                <a:solidFill>
                  <a:schemeClr val="tx1"/>
                </a:solidFill>
                <a:effectLst/>
                <a:latin typeface="+mn-lt"/>
                <a:ea typeface="+mn-ea"/>
                <a:cs typeface="+mn-cs"/>
              </a:rPr>
              <a:t> mogu biti kažnjena bez ikakvih dokaza da su postupala u skladu sa svojim nagonima prema nekom detetu. Razume se, policija i sudovi mogu da istražuju i da na ovaj način osude lica koja su osumnjičena za isporučivanje dečje pornografije (čak i ako je reč samo o posedovanju) sa dokazima ili bez dokaza da se ta trgovina zaista dogodila.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smislu je važno razmotriti i pravno mišljenje Evropske unije. Godinama je Evropska unija odlučivala da inkriminiše samo posedovanje dečjeg pornografskog materijala – otkako je Evropski savet doneo Odluku 29. maja 2000. U skorije vreme, u Direktivi 2011/92/EU Evropskog parlamenta i Saveta od 13. decembra 2011. o borbi protiv seksualnog zlostavljanja i seksualne eksploatacije dece i dečje pornografije, kojom je zamenjena Okvirna odluka Saveta 2004/68/JHA, utvrđeno je da države članice Evropske unije treba da inkriminišu, između ostalih vidova nezakonitog ponašanja, i nabavku ili posedovanje dečje pornografije (član 5. stav 2). Međutim, u istom dokumentu priznaje se diskreciono pravo svakoj državi članici da odluči da li će se ta inkriminacija primenjivati na slučajeve u kojima je utvrđeno da lice koje je proizvelo pornografski materijal poseduje taj materijal isključivo za svoju privatnu upotrebu (pod uslovom da za proizvodnju nije korišćen pornografski materijal i da sam taj čin ne uključuje rizik od širenja tog materijala).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opcija Evropske unije potpuno je u skladu sa članom 9. Budimpeštanske konvencije, kojim se inkriminiše proizvodnja, </a:t>
            </a:r>
            <a:r>
              <a:rPr lang="sr-Latn-RS" sz="1200" kern="1200" dirty="0" err="1" smtClean="0">
                <a:solidFill>
                  <a:schemeClr val="tx1"/>
                </a:solidFill>
                <a:effectLst/>
                <a:latin typeface="+mn-lt"/>
                <a:ea typeface="+mn-ea"/>
                <a:cs typeface="+mn-cs"/>
              </a:rPr>
              <a:t>nuđenje</a:t>
            </a:r>
            <a:r>
              <a:rPr lang="sr-Latn-RS" sz="1200" kern="1200" dirty="0" smtClean="0">
                <a:solidFill>
                  <a:schemeClr val="tx1"/>
                </a:solidFill>
                <a:effectLst/>
                <a:latin typeface="+mn-lt"/>
                <a:ea typeface="+mn-ea"/>
                <a:cs typeface="+mn-cs"/>
              </a:rPr>
              <a:t> ili činjenje dostupnim, distribucija ili prenošenje, nabavljanje ili samo posedovanje dečje pornografije u računarskom sistemu ili na medijumima za čuvanje računarskih podataka. Međutim, uključivanje pojmova „nabavljanje” ili „posedovanje” omogućuje 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Konvencije izraze rezerve.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opcija je dodatno pojačana Konvencijom Saveta Evrope o zaštiti dece (</a:t>
            </a:r>
            <a:r>
              <a:rPr lang="sr-Latn-RS" sz="1200" i="1" kern="1200" dirty="0" smtClean="0">
                <a:solidFill>
                  <a:schemeClr val="tx1"/>
                </a:solidFill>
                <a:effectLst/>
                <a:latin typeface="+mn-lt"/>
                <a:ea typeface="+mn-ea"/>
                <a:cs typeface="+mn-cs"/>
              </a:rPr>
              <a:t>CETS</a:t>
            </a:r>
            <a:r>
              <a:rPr lang="sr-Latn-RS" sz="1200" kern="1200" dirty="0" smtClean="0">
                <a:solidFill>
                  <a:schemeClr val="tx1"/>
                </a:solidFill>
                <a:effectLst/>
                <a:latin typeface="+mn-lt"/>
                <a:ea typeface="+mn-ea"/>
                <a:cs typeface="+mn-cs"/>
              </a:rPr>
              <a:t> 201), koju je Savet Evrope doneo i otvorio za potpisivanje 2007. godine. Cilj tog ugovora bilo je usklađivanje onih krivičnopravnih odredaba u zakonodavstvima zemalja članica kojima je cilj zaštita dece od seksualne eksploatacije. Prema članu 20. te konvencije, treba, između ostalog, inkriminisati </a:t>
            </a:r>
            <a:r>
              <a:rPr lang="sr-Latn-RS" sz="1200" i="1" kern="1200" dirty="0" smtClean="0">
                <a:solidFill>
                  <a:schemeClr val="tx1"/>
                </a:solidFill>
                <a:effectLst/>
                <a:latin typeface="+mn-lt"/>
                <a:ea typeface="+mn-ea"/>
                <a:cs typeface="+mn-cs"/>
              </a:rPr>
              <a:t>pribavljanje dečje pornografije za sebe ili za neku drugu osobu </a:t>
            </a:r>
            <a:r>
              <a:rPr lang="sr-Latn-RS" sz="1200" kern="1200" dirty="0" smtClean="0">
                <a:solidFill>
                  <a:schemeClr val="tx1"/>
                </a:solidFill>
                <a:effectLst/>
                <a:latin typeface="+mn-lt"/>
                <a:ea typeface="+mn-ea"/>
                <a:cs typeface="+mn-cs"/>
              </a:rPr>
              <a:t>i </a:t>
            </a:r>
            <a:r>
              <a:rPr lang="sr-Latn-RS" sz="1200" i="1" kern="1200" dirty="0" smtClean="0">
                <a:solidFill>
                  <a:schemeClr val="tx1"/>
                </a:solidFill>
                <a:effectLst/>
                <a:latin typeface="+mn-lt"/>
                <a:ea typeface="+mn-ea"/>
                <a:cs typeface="+mn-cs"/>
              </a:rPr>
              <a:t>posedovanje dečje pornografije.</a:t>
            </a:r>
            <a:endParaRPr lang="en-US" sz="1200" kern="1200" dirty="0" smtClean="0">
              <a:solidFill>
                <a:schemeClr val="tx1"/>
              </a:solidFill>
              <a:effectLst/>
              <a:latin typeface="+mn-lt"/>
              <a:ea typeface="+mn-ea"/>
              <a:cs typeface="+mn-cs"/>
            </a:endParaRPr>
          </a:p>
          <a:p>
            <a:pPr defTabSz="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59398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U operaciji protiv dečje pornografije u Brazilu uhapšena 43 lica</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Najveći broj uhapšenih, njih 19, lišen je slobode u Sao </a:t>
            </a:r>
            <a:r>
              <a:rPr lang="sr-Latn-RS" sz="1200" b="0" kern="1200" dirty="0" err="1" smtClean="0">
                <a:solidFill>
                  <a:schemeClr val="tx1"/>
                </a:solidFill>
                <a:effectLst/>
                <a:latin typeface="+mn-lt"/>
                <a:ea typeface="+mn-ea"/>
                <a:cs typeface="+mn-cs"/>
              </a:rPr>
              <a:t>Paolu</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najnaseljenijoj</a:t>
            </a:r>
            <a:r>
              <a:rPr lang="sr-Latn-RS" sz="1200" b="0" kern="1200" dirty="0" smtClean="0">
                <a:solidFill>
                  <a:schemeClr val="tx1"/>
                </a:solidFill>
                <a:effectLst/>
                <a:latin typeface="+mn-lt"/>
                <a:ea typeface="+mn-ea"/>
                <a:cs typeface="+mn-cs"/>
              </a:rPr>
              <a:t> saveznoj državi u Brazilu, a sladi Santa Katarina sa devet i Parana sa šest uhapšenih.</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IANS, Brazilija, 19. februar 2020.</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Brazilska policija je uhapsila 43 lica u opsežnoj operaciji protiv dečje pornografije u kojoj je sarađivala sa još četiri zemlje.</a:t>
            </a:r>
          </a:p>
          <a:p>
            <a:pPr indent="457200"/>
            <a:r>
              <a:rPr lang="sr-Latn-RS" sz="1200" b="0" kern="1200" dirty="0" smtClean="0">
                <a:solidFill>
                  <a:schemeClr val="tx1"/>
                </a:solidFill>
                <a:effectLst/>
                <a:latin typeface="+mn-lt"/>
                <a:ea typeface="+mn-ea"/>
                <a:cs typeface="+mn-cs"/>
              </a:rPr>
              <a:t>Prema saopštenja brazilskih vlasti, u šestoj fazi operacije  „Svetlost detinjstva“ koju je sprovela Savezna policija Brazila izdato je 112 naloga za pretres, a te pretrese je obavilo 579 policijskih službenika.</a:t>
            </a:r>
          </a:p>
          <a:p>
            <a:pPr indent="457200"/>
            <a:r>
              <a:rPr lang="sr-Latn-RS" sz="1200" b="0" kern="1200" dirty="0" smtClean="0">
                <a:solidFill>
                  <a:schemeClr val="tx1"/>
                </a:solidFill>
                <a:effectLst/>
                <a:latin typeface="+mn-lt"/>
                <a:ea typeface="+mn-ea"/>
                <a:cs typeface="+mn-cs"/>
              </a:rPr>
              <a:t>Operacija je sprovedena u utorak u 12 brazilskih država, uključujući Sao Paolo, Santa </a:t>
            </a:r>
            <a:r>
              <a:rPr lang="sr-Latn-RS" sz="1200" b="0" kern="1200" dirty="0" err="1" smtClean="0">
                <a:solidFill>
                  <a:schemeClr val="tx1"/>
                </a:solidFill>
                <a:effectLst/>
                <a:latin typeface="+mn-lt"/>
                <a:ea typeface="+mn-ea"/>
                <a:cs typeface="+mn-cs"/>
              </a:rPr>
              <a:t>Katarinu</a:t>
            </a:r>
            <a:r>
              <a:rPr lang="sr-Latn-RS" sz="1200" b="0" kern="1200" dirty="0" smtClean="0">
                <a:solidFill>
                  <a:schemeClr val="tx1"/>
                </a:solidFill>
                <a:effectLst/>
                <a:latin typeface="+mn-lt"/>
                <a:ea typeface="+mn-ea"/>
                <a:cs typeface="+mn-cs"/>
              </a:rPr>
              <a:t>, Paranu i Mato </a:t>
            </a:r>
            <a:r>
              <a:rPr lang="sr-Latn-RS" sz="1200" b="0" kern="1200" dirty="0" err="1" smtClean="0">
                <a:solidFill>
                  <a:schemeClr val="tx1"/>
                </a:solidFill>
                <a:effectLst/>
                <a:latin typeface="+mn-lt"/>
                <a:ea typeface="+mn-ea"/>
                <a:cs typeface="+mn-cs"/>
              </a:rPr>
              <a:t>Groso</a:t>
            </a:r>
            <a:r>
              <a:rPr lang="sr-Latn-RS" sz="1200" b="0" kern="1200" dirty="0" smtClean="0">
                <a:solidFill>
                  <a:schemeClr val="tx1"/>
                </a:solidFill>
                <a:effectLst/>
                <a:latin typeface="+mn-lt"/>
                <a:ea typeface="+mn-ea"/>
                <a:cs typeface="+mn-cs"/>
              </a:rPr>
              <a:t> do </a:t>
            </a:r>
            <a:r>
              <a:rPr lang="sr-Latn-RS" sz="1200" b="0" kern="1200" dirty="0" err="1" smtClean="0">
                <a:solidFill>
                  <a:schemeClr val="tx1"/>
                </a:solidFill>
                <a:effectLst/>
                <a:latin typeface="+mn-lt"/>
                <a:ea typeface="+mn-ea"/>
                <a:cs typeface="+mn-cs"/>
              </a:rPr>
              <a:t>Sul</a:t>
            </a:r>
            <a:r>
              <a:rPr lang="sr-Latn-RS" sz="1200" b="0" kern="1200" dirty="0" smtClean="0">
                <a:solidFill>
                  <a:schemeClr val="tx1"/>
                </a:solidFill>
                <a:effectLst/>
                <a:latin typeface="+mn-lt"/>
                <a:ea typeface="+mn-ea"/>
                <a:cs typeface="+mn-cs"/>
              </a:rPr>
              <a:t> izveštava novinska agencija Sinhua.</a:t>
            </a:r>
          </a:p>
          <a:p>
            <a:pPr indent="457200"/>
            <a:r>
              <a:rPr lang="sr-Latn-RS" sz="1200" b="0" kern="1200" dirty="0" smtClean="0">
                <a:solidFill>
                  <a:schemeClr val="tx1"/>
                </a:solidFill>
                <a:effectLst/>
                <a:latin typeface="+mn-lt"/>
                <a:ea typeface="+mn-ea"/>
                <a:cs typeface="+mn-cs"/>
              </a:rPr>
              <a:t>Najveći</a:t>
            </a:r>
            <a:r>
              <a:rPr lang="sr-Latn-RS" sz="1200" b="0" kern="1200" baseline="0" dirty="0" smtClean="0">
                <a:solidFill>
                  <a:schemeClr val="tx1"/>
                </a:solidFill>
                <a:effectLst/>
                <a:latin typeface="+mn-lt"/>
                <a:ea typeface="+mn-ea"/>
                <a:cs typeface="+mn-cs"/>
              </a:rPr>
              <a:t> broj  hapšenja izveden je u Sao </a:t>
            </a:r>
            <a:r>
              <a:rPr lang="sr-Latn-RS" sz="1200" b="0" kern="1200" baseline="0" dirty="0" err="1" smtClean="0">
                <a:solidFill>
                  <a:schemeClr val="tx1"/>
                </a:solidFill>
                <a:effectLst/>
                <a:latin typeface="+mn-lt"/>
                <a:ea typeface="+mn-ea"/>
                <a:cs typeface="+mn-cs"/>
              </a:rPr>
              <a:t>Paolu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najnaseljenijoj</a:t>
            </a:r>
            <a:r>
              <a:rPr lang="sr-Latn-RS" sz="1200" b="0" kern="1200" baseline="0" dirty="0" smtClean="0">
                <a:solidFill>
                  <a:schemeClr val="tx1"/>
                </a:solidFill>
                <a:effectLst/>
                <a:latin typeface="+mn-lt"/>
                <a:ea typeface="+mn-ea"/>
                <a:cs typeface="+mn-cs"/>
              </a:rPr>
              <a:t> brazilskoj državi, posle koje su po broju uhapšenih usledili Santa Katarina sa devet i Parana sa šest uhapšenih lica.</a:t>
            </a:r>
          </a:p>
          <a:p>
            <a:pPr indent="457200"/>
            <a:r>
              <a:rPr lang="sr-Latn-RS" sz="1200" b="0" kern="1200" baseline="0" dirty="0" smtClean="0">
                <a:solidFill>
                  <a:schemeClr val="tx1"/>
                </a:solidFill>
                <a:effectLst/>
                <a:latin typeface="+mn-lt"/>
                <a:ea typeface="+mn-ea"/>
                <a:cs typeface="+mn-cs"/>
              </a:rPr>
              <a:t>U operaciji su učestvovale i policije iz SAD, Kolumbije, Paname i Paragvaja, koje su izvršile naloge za pretres i na svojim teritorijama.</a:t>
            </a:r>
          </a:p>
          <a:p>
            <a:pPr indent="457200"/>
            <a:r>
              <a:rPr lang="sr-Latn-RS" sz="1200" b="0" kern="1200" baseline="0" dirty="0" smtClean="0">
                <a:solidFill>
                  <a:schemeClr val="tx1"/>
                </a:solidFill>
                <a:effectLst/>
                <a:latin typeface="+mn-lt"/>
                <a:ea typeface="+mn-ea"/>
                <a:cs typeface="+mn-cs"/>
              </a:rPr>
              <a:t>Prema saopštenju policije, 43 lica su uhapšena pod optužbom za proizvodnju, posedovanje i distribuciju dečje pornografije.  Zaprećena kazna za svako od tih krivičnih dela iznosi do osam godina zatvora.</a:t>
            </a:r>
          </a:p>
          <a:p>
            <a:pPr indent="457200"/>
            <a:r>
              <a:rPr lang="sr-Latn-RS" sz="1200" b="0" kern="1200" dirty="0" smtClean="0">
                <a:solidFill>
                  <a:schemeClr val="tx1"/>
                </a:solidFill>
                <a:effectLst/>
                <a:latin typeface="+mn-lt"/>
                <a:ea typeface="+mn-ea"/>
                <a:cs typeface="+mn-cs"/>
              </a:rPr>
              <a:t>Zaplenjeno je više od 187.000 fajlova koji će biti analizirani što može dovesti do daljih faza operacije „Svetlost detinjstva“. Otkako je započela prva faza operacije 2017. godine dosad je ukupno uhapšeno 640 lica.</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slajdu je prikazan novinski članak u kome se opisuje kako su 43 lica uhapšena u operaciji protiv dečje pornografije koja je sprovedena u Brazilu u koordinaciji sa policijskim službama SAD, Kolumbije, Paname i Paragvaja. Smatra se da su ta lica bila uključena u proizvodnju, posedovanje i distribuciju pornografije preko računarskih sistema – što su sve krivična dela prema Budimpeštanskoj konvenciji. U izveštaju je takođe navedeno da je 187.000 fajlova zapljeno radi analize.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ka tom novinskom članku: https://www.thestatesman.com/world/43-arrested-anti-child-porn-operation-brazil-1502857436.html </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25</a:t>
            </a:fld>
            <a:endParaRPr lang="en-US" altLang="en-US"/>
          </a:p>
        </p:txBody>
      </p:sp>
    </p:spTree>
    <p:extLst>
      <p:ext uri="{BB962C8B-B14F-4D97-AF65-F5344CB8AC3E}">
        <p14:creationId xmlns:p14="http://schemas.microsoft.com/office/powerpoint/2010/main" val="3197341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b="1"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Ministarstvo</a:t>
            </a:r>
            <a:r>
              <a:rPr lang="sr-Latn-RS" sz="1200" b="1" kern="1200" baseline="0" dirty="0" smtClean="0">
                <a:solidFill>
                  <a:schemeClr val="tx1"/>
                </a:solidFill>
                <a:effectLst/>
                <a:latin typeface="+mn-lt"/>
                <a:ea typeface="+mn-ea"/>
                <a:cs typeface="+mn-cs"/>
              </a:rPr>
              <a:t> pravde</a:t>
            </a:r>
          </a:p>
          <a:p>
            <a:pPr indent="457200"/>
            <a:r>
              <a:rPr lang="sr-Latn-RS" sz="1200" b="0" kern="1200" baseline="0" dirty="0" smtClean="0">
                <a:solidFill>
                  <a:schemeClr val="tx1"/>
                </a:solidFill>
                <a:effectLst/>
                <a:latin typeface="+mn-lt"/>
                <a:ea typeface="+mn-ea"/>
                <a:cs typeface="+mn-cs"/>
              </a:rPr>
              <a:t>Kancelarija za poslove s javnošću</a:t>
            </a:r>
          </a:p>
          <a:p>
            <a:pPr indent="457200"/>
            <a:r>
              <a:rPr lang="sr-Latn-RS" sz="1200" b="0" kern="1200" baseline="0" dirty="0" smtClean="0">
                <a:solidFill>
                  <a:schemeClr val="tx1"/>
                </a:solidFill>
                <a:effectLst/>
                <a:latin typeface="+mn-lt"/>
                <a:ea typeface="+mn-ea"/>
                <a:cs typeface="+mn-cs"/>
              </a:rPr>
              <a:t>Sreda, 16. oktobar 2019.</a:t>
            </a:r>
          </a:p>
          <a:p>
            <a:pPr indent="457200"/>
            <a:endParaRPr lang="sr-Latn-RS" sz="1200" b="0" kern="1200" baseline="0" dirty="0" smtClean="0">
              <a:solidFill>
                <a:schemeClr val="tx1"/>
              </a:solidFill>
              <a:effectLst/>
              <a:latin typeface="+mn-lt"/>
              <a:ea typeface="+mn-ea"/>
              <a:cs typeface="+mn-cs"/>
            </a:endParaRPr>
          </a:p>
          <a:p>
            <a:pPr indent="457200"/>
            <a:r>
              <a:rPr lang="sr-Latn-RS" sz="1200" b="1" kern="1200" baseline="0" dirty="0" smtClean="0">
                <a:solidFill>
                  <a:schemeClr val="tx1"/>
                </a:solidFill>
                <a:effectLst/>
                <a:latin typeface="+mn-lt"/>
                <a:ea typeface="+mn-ea"/>
                <a:cs typeface="+mn-cs"/>
              </a:rPr>
              <a:t>Južnokorejski državljanin i stotine drugih širom sveta optuženi u operaciji obaranja najvećeg </a:t>
            </a:r>
            <a:r>
              <a:rPr lang="sr-Latn-RS" sz="1200" b="1" kern="1200" baseline="0" dirty="0" err="1" smtClean="0">
                <a:solidFill>
                  <a:schemeClr val="tx1"/>
                </a:solidFill>
                <a:effectLst/>
                <a:latin typeface="+mn-lt"/>
                <a:ea typeface="+mn-ea"/>
                <a:cs typeface="+mn-cs"/>
              </a:rPr>
              <a:t>darknet</a:t>
            </a:r>
            <a:r>
              <a:rPr lang="sr-Latn-RS" sz="1200" b="1" kern="1200" baseline="0" dirty="0" smtClean="0">
                <a:solidFill>
                  <a:schemeClr val="tx1"/>
                </a:solidFill>
                <a:effectLst/>
                <a:latin typeface="+mn-lt"/>
                <a:ea typeface="+mn-ea"/>
                <a:cs typeface="+mn-cs"/>
              </a:rPr>
              <a:t>  sajta dečje pornografije koji je osnovan pomoću </a:t>
            </a:r>
            <a:r>
              <a:rPr lang="sr-Latn-RS" sz="1200" b="1" kern="1200" baseline="0" dirty="0" err="1" smtClean="0">
                <a:solidFill>
                  <a:schemeClr val="tx1"/>
                </a:solidFill>
                <a:effectLst/>
                <a:latin typeface="+mn-lt"/>
                <a:ea typeface="+mn-ea"/>
                <a:cs typeface="+mn-cs"/>
              </a:rPr>
              <a:t>bitkoina</a:t>
            </a:r>
            <a:endParaRPr lang="sr-Latn-RS" sz="1200" b="1" kern="1200" baseline="0" dirty="0" smtClean="0">
              <a:solidFill>
                <a:schemeClr val="tx1"/>
              </a:solidFill>
              <a:effectLst/>
              <a:latin typeface="+mn-lt"/>
              <a:ea typeface="+mn-ea"/>
              <a:cs typeface="+mn-cs"/>
            </a:endParaRPr>
          </a:p>
          <a:p>
            <a:pPr indent="457200"/>
            <a:endParaRPr lang="sr-Latn-RS" sz="1200" b="1" kern="1200" baseline="0" dirty="0" smtClean="0">
              <a:solidFill>
                <a:schemeClr val="tx1"/>
              </a:solidFill>
              <a:effectLst/>
              <a:latin typeface="+mn-lt"/>
              <a:ea typeface="+mn-ea"/>
              <a:cs typeface="+mn-cs"/>
            </a:endParaRPr>
          </a:p>
          <a:p>
            <a:pPr indent="457200"/>
            <a:r>
              <a:rPr lang="sr-Latn-RS" sz="1200" b="1" kern="1200" baseline="0" dirty="0" smtClean="0">
                <a:solidFill>
                  <a:schemeClr val="tx1"/>
                </a:solidFill>
                <a:effectLst/>
                <a:latin typeface="+mn-lt"/>
                <a:ea typeface="+mn-ea"/>
                <a:cs typeface="+mn-cs"/>
              </a:rPr>
              <a:t>Spasene desetine maloletnih žrtava koje su korisnici sajta aktivno </a:t>
            </a:r>
            <a:r>
              <a:rPr lang="sr-Latn-RS" sz="1200" b="1" kern="1200" baseline="0" dirty="0" err="1" smtClean="0">
                <a:solidFill>
                  <a:schemeClr val="tx1"/>
                </a:solidFill>
                <a:effectLst/>
                <a:latin typeface="+mn-lt"/>
                <a:ea typeface="+mn-ea"/>
                <a:cs typeface="+mn-cs"/>
              </a:rPr>
              <a:t>zlostavljali</a:t>
            </a:r>
            <a:endParaRPr lang="sr-Latn-RS" sz="1200" b="1" kern="1200" baseline="0" dirty="0" smtClean="0">
              <a:solidFill>
                <a:schemeClr val="tx1"/>
              </a:solidFill>
              <a:effectLst/>
              <a:latin typeface="+mn-lt"/>
              <a:ea typeface="+mn-ea"/>
              <a:cs typeface="+mn-cs"/>
            </a:endParaRPr>
          </a:p>
          <a:p>
            <a:pPr indent="457200"/>
            <a:endParaRPr lang="sr-Latn-RS" sz="1200" b="1"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Južnokorejski državljanin </a:t>
            </a:r>
            <a:r>
              <a:rPr lang="sr-Latn-RS" sz="1200" b="0" kern="1200" baseline="0" dirty="0" err="1" smtClean="0">
                <a:solidFill>
                  <a:schemeClr val="tx1"/>
                </a:solidFill>
                <a:effectLst/>
                <a:latin typeface="+mn-lt"/>
                <a:ea typeface="+mn-ea"/>
                <a:cs typeface="+mn-cs"/>
              </a:rPr>
              <a:t>Jong</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Son</a:t>
            </a:r>
            <a:r>
              <a:rPr lang="sr-Latn-RS" sz="1200" b="0" kern="1200" baseline="0" dirty="0" smtClean="0">
                <a:solidFill>
                  <a:schemeClr val="tx1"/>
                </a:solidFill>
                <a:effectLst/>
                <a:latin typeface="+mn-lt"/>
                <a:ea typeface="+mn-ea"/>
                <a:cs typeface="+mn-cs"/>
              </a:rPr>
              <a:t>, star 23 godine, optužen je rešenjem Savezne velike porote u Distriktu Kolumbija zbog toga što je upravljao sajtom  „</a:t>
            </a:r>
            <a:r>
              <a:rPr lang="sr-Latn-RS" sz="1200" b="0" kern="1200" baseline="0" dirty="0" err="1" smtClean="0">
                <a:solidFill>
                  <a:schemeClr val="tx1"/>
                </a:solidFill>
                <a:effectLst/>
                <a:latin typeface="+mn-lt"/>
                <a:ea typeface="+mn-ea"/>
                <a:cs typeface="+mn-cs"/>
              </a:rPr>
              <a:t>Welcome</a:t>
            </a:r>
            <a:r>
              <a:rPr lang="sr-Latn-RS" sz="1200" b="0" kern="1200" baseline="0" dirty="0" smtClean="0">
                <a:solidFill>
                  <a:schemeClr val="tx1"/>
                </a:solidFill>
                <a:effectLst/>
                <a:latin typeface="+mn-lt"/>
                <a:ea typeface="+mn-ea"/>
                <a:cs typeface="+mn-cs"/>
              </a:rPr>
              <a:t> To Video“ najvećom berzom za seksualnu eksploataciju dece po obimu i količini sadržaja. Danas je </a:t>
            </a:r>
            <a:r>
              <a:rPr lang="sr-Latn-RS" sz="1200" b="0" kern="1200" baseline="0" dirty="0" err="1" smtClean="0">
                <a:solidFill>
                  <a:schemeClr val="tx1"/>
                </a:solidFill>
                <a:effectLst/>
                <a:latin typeface="+mn-lt"/>
                <a:ea typeface="+mn-ea"/>
                <a:cs typeface="+mn-cs"/>
              </a:rPr>
              <a:t>otpečaćena</a:t>
            </a:r>
            <a:r>
              <a:rPr lang="sr-Latn-RS" sz="1200" b="0" kern="1200" baseline="0" dirty="0" smtClean="0">
                <a:solidFill>
                  <a:schemeClr val="tx1"/>
                </a:solidFill>
                <a:effectLst/>
                <a:latin typeface="+mn-lt"/>
                <a:ea typeface="+mn-ea"/>
                <a:cs typeface="+mn-cs"/>
              </a:rPr>
              <a:t> optužnica  od devet tačaka, a uporedo s tim pokrenut je i parnični postupak za oduzimanje imovine. </a:t>
            </a:r>
            <a:r>
              <a:rPr lang="sr-Latn-RS" sz="1200" b="0" kern="1200" baseline="0" dirty="0" err="1" smtClean="0">
                <a:solidFill>
                  <a:schemeClr val="tx1"/>
                </a:solidFill>
                <a:effectLst/>
                <a:latin typeface="+mn-lt"/>
                <a:ea typeface="+mn-ea"/>
                <a:cs typeface="+mn-cs"/>
              </a:rPr>
              <a:t>Son</a:t>
            </a:r>
            <a:r>
              <a:rPr lang="sr-Latn-RS" sz="1200" b="0" kern="1200" baseline="0" dirty="0" smtClean="0">
                <a:solidFill>
                  <a:schemeClr val="tx1"/>
                </a:solidFill>
                <a:effectLst/>
                <a:latin typeface="+mn-lt"/>
                <a:ea typeface="+mn-ea"/>
                <a:cs typeface="+mn-cs"/>
              </a:rPr>
              <a:t> je optužen i osuđen i u Južnoj Koreji i trenutno izdržava kaznu zatvora u Južnoj Koreji. Uhapšeno je i optuženo još 337 korisnika sajta iz </a:t>
            </a:r>
            <a:r>
              <a:rPr lang="sr-Latn-RS" sz="1200" b="0" kern="1200" baseline="0" dirty="0" err="1" smtClean="0">
                <a:solidFill>
                  <a:schemeClr val="tx1"/>
                </a:solidFill>
                <a:effectLst/>
                <a:latin typeface="+mn-lt"/>
                <a:ea typeface="+mn-ea"/>
                <a:cs typeface="+mn-cs"/>
              </a:rPr>
              <a:t>Alabame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Arkanzasa</a:t>
            </a:r>
            <a:r>
              <a:rPr lang="sr-Latn-RS" sz="1200" b="0" kern="1200" baseline="0" dirty="0" smtClean="0">
                <a:solidFill>
                  <a:schemeClr val="tx1"/>
                </a:solidFill>
                <a:effectLst/>
                <a:latin typeface="+mn-lt"/>
                <a:ea typeface="+mn-ea"/>
                <a:cs typeface="+mn-cs"/>
              </a:rPr>
              <a:t>, Kalifornije, </a:t>
            </a:r>
            <a:r>
              <a:rPr lang="sr-Latn-RS" sz="1200" b="0" kern="1200" baseline="0" dirty="0" err="1" smtClean="0">
                <a:solidFill>
                  <a:schemeClr val="tx1"/>
                </a:solidFill>
                <a:effectLst/>
                <a:latin typeface="+mn-lt"/>
                <a:ea typeface="+mn-ea"/>
                <a:cs typeface="+mn-cs"/>
              </a:rPr>
              <a:t>Konektikata</a:t>
            </a:r>
            <a:r>
              <a:rPr lang="sr-Latn-RS" sz="1200" b="0" kern="1200" baseline="0" dirty="0" smtClean="0">
                <a:solidFill>
                  <a:schemeClr val="tx1"/>
                </a:solidFill>
                <a:effectLst/>
                <a:latin typeface="+mn-lt"/>
                <a:ea typeface="+mn-ea"/>
                <a:cs typeface="+mn-cs"/>
              </a:rPr>
              <a:t>, Floride, Džordžije, </a:t>
            </a:r>
            <a:r>
              <a:rPr lang="sr-Latn-RS" sz="1200" b="0" kern="1200" baseline="0" dirty="0" err="1" smtClean="0">
                <a:solidFill>
                  <a:schemeClr val="tx1"/>
                </a:solidFill>
                <a:effectLst/>
                <a:latin typeface="+mn-lt"/>
                <a:ea typeface="+mn-ea"/>
                <a:cs typeface="+mn-cs"/>
              </a:rPr>
              <a:t>Kanzasa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Lujzijane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Merilenda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Masačusetsa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Nebraske</a:t>
            </a:r>
            <a:r>
              <a:rPr lang="sr-Latn-RS" sz="1200" b="0" kern="1200" baseline="0" dirty="0" smtClean="0">
                <a:solidFill>
                  <a:schemeClr val="tx1"/>
                </a:solidFill>
                <a:effectLst/>
                <a:latin typeface="+mn-lt"/>
                <a:ea typeface="+mn-ea"/>
                <a:cs typeface="+mn-cs"/>
              </a:rPr>
              <a:t>, Nju </a:t>
            </a:r>
            <a:r>
              <a:rPr lang="sr-Latn-RS" sz="1200" b="0" kern="1200" baseline="0" dirty="0" err="1" smtClean="0">
                <a:solidFill>
                  <a:schemeClr val="tx1"/>
                </a:solidFill>
                <a:effectLst/>
                <a:latin typeface="+mn-lt"/>
                <a:ea typeface="+mn-ea"/>
                <a:cs typeface="+mn-cs"/>
              </a:rPr>
              <a:t>Džersija</a:t>
            </a:r>
            <a:r>
              <a:rPr lang="sr-Latn-RS" sz="1200" b="0" kern="1200" baseline="0" dirty="0" smtClean="0">
                <a:solidFill>
                  <a:schemeClr val="tx1"/>
                </a:solidFill>
                <a:effectLst/>
                <a:latin typeface="+mn-lt"/>
                <a:ea typeface="+mn-ea"/>
                <a:cs typeface="+mn-cs"/>
              </a:rPr>
              <a:t>, Države Njujork, Severne </a:t>
            </a:r>
            <a:r>
              <a:rPr lang="sr-Latn-RS" sz="1200" b="0" kern="1200" baseline="0" dirty="0" err="1" smtClean="0">
                <a:solidFill>
                  <a:schemeClr val="tx1"/>
                </a:solidFill>
                <a:effectLst/>
                <a:latin typeface="+mn-lt"/>
                <a:ea typeface="+mn-ea"/>
                <a:cs typeface="+mn-cs"/>
              </a:rPr>
              <a:t>Karoline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Ohaja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Oregona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Pensilvanije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Roud</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Ajlenda</a:t>
            </a:r>
            <a:r>
              <a:rPr lang="sr-Latn-RS" sz="1200" b="0" kern="1200" baseline="0" dirty="0" smtClean="0">
                <a:solidFill>
                  <a:schemeClr val="tx1"/>
                </a:solidFill>
                <a:effectLst/>
                <a:latin typeface="+mn-lt"/>
                <a:ea typeface="+mn-ea"/>
                <a:cs typeface="+mn-cs"/>
              </a:rPr>
              <a:t>, Južne </a:t>
            </a:r>
            <a:r>
              <a:rPr lang="sr-Latn-RS" sz="1200" b="0" kern="1200" baseline="0" dirty="0" err="1" smtClean="0">
                <a:solidFill>
                  <a:schemeClr val="tx1"/>
                </a:solidFill>
                <a:effectLst/>
                <a:latin typeface="+mn-lt"/>
                <a:ea typeface="+mn-ea"/>
                <a:cs typeface="+mn-cs"/>
              </a:rPr>
              <a:t>Karoline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Teksasa</a:t>
            </a:r>
            <a:r>
              <a:rPr lang="sr-Latn-RS" sz="1200" b="0" kern="1200" baseline="0" dirty="0" smtClean="0">
                <a:solidFill>
                  <a:schemeClr val="tx1"/>
                </a:solidFill>
                <a:effectLst/>
                <a:latin typeface="+mn-lt"/>
                <a:ea typeface="+mn-ea"/>
                <a:cs typeface="+mn-cs"/>
              </a:rPr>
              <a:t>, Jute, Virdžinije, Države Vašington i Vašingtona </a:t>
            </a:r>
            <a:r>
              <a:rPr lang="sr-Latn-RS" sz="1200" b="0" kern="1200" baseline="0" dirty="0" err="1" smtClean="0">
                <a:solidFill>
                  <a:schemeClr val="tx1"/>
                </a:solidFill>
                <a:effectLst/>
                <a:latin typeface="+mn-lt"/>
                <a:ea typeface="+mn-ea"/>
                <a:cs typeface="+mn-cs"/>
              </a:rPr>
              <a:t>D.C</a:t>
            </a:r>
            <a:r>
              <a:rPr lang="sr-Latn-RS" sz="1200" b="0" kern="1200" baseline="0" dirty="0" smtClean="0">
                <a:solidFill>
                  <a:schemeClr val="tx1"/>
                </a:solidFill>
                <a:effectLst/>
                <a:latin typeface="+mn-lt"/>
                <a:ea typeface="+mn-ea"/>
                <a:cs typeface="+mn-cs"/>
              </a:rPr>
              <a:t>., kao i iz Ujedinjenog Kraljevstva, Južne Koreje, Nemačke, Saudijske Arabije, Ujedinjenih Arapskih </a:t>
            </a:r>
            <a:r>
              <a:rPr lang="sr-Latn-RS" sz="1200" b="0" kern="1200" baseline="0" dirty="0" err="1" smtClean="0">
                <a:solidFill>
                  <a:schemeClr val="tx1"/>
                </a:solidFill>
                <a:effectLst/>
                <a:latin typeface="+mn-lt"/>
                <a:ea typeface="+mn-ea"/>
                <a:cs typeface="+mn-cs"/>
              </a:rPr>
              <a:t>Emirata</a:t>
            </a:r>
            <a:r>
              <a:rPr lang="sr-Latn-RS" sz="1200" b="0" kern="1200" baseline="0" dirty="0" smtClean="0">
                <a:solidFill>
                  <a:schemeClr val="tx1"/>
                </a:solidFill>
                <a:effectLst/>
                <a:latin typeface="+mn-lt"/>
                <a:ea typeface="+mn-ea"/>
                <a:cs typeface="+mn-cs"/>
              </a:rPr>
              <a:t>, Češke Republike, Kanade, Irske, Španije, Brazila i Australije.</a:t>
            </a:r>
          </a:p>
          <a:p>
            <a:pPr indent="457200"/>
            <a:r>
              <a:rPr lang="sr-Latn-RS" sz="1200" b="0" kern="1200" baseline="0" dirty="0" smtClean="0">
                <a:solidFill>
                  <a:schemeClr val="tx1"/>
                </a:solidFill>
                <a:effectLst/>
                <a:latin typeface="+mn-lt"/>
                <a:ea typeface="+mn-ea"/>
                <a:cs typeface="+mn-cs"/>
              </a:rPr>
              <a:t>Pomoćnik državnog tužioca Brajan A. </a:t>
            </a:r>
            <a:r>
              <a:rPr lang="sr-Latn-RS" sz="1200" b="0" kern="1200" baseline="0" dirty="0" err="1" smtClean="0">
                <a:solidFill>
                  <a:schemeClr val="tx1"/>
                </a:solidFill>
                <a:effectLst/>
                <a:latin typeface="+mn-lt"/>
                <a:ea typeface="+mn-ea"/>
                <a:cs typeface="+mn-cs"/>
              </a:rPr>
              <a:t>Benčkovski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Brian</a:t>
            </a:r>
            <a:r>
              <a:rPr lang="sr-Latn-RS" sz="1200" b="0" kern="1200" baseline="0" dirty="0" smtClean="0">
                <a:solidFill>
                  <a:schemeClr val="tx1"/>
                </a:solidFill>
                <a:effectLst/>
                <a:latin typeface="+mn-lt"/>
                <a:ea typeface="+mn-ea"/>
                <a:cs typeface="+mn-cs"/>
              </a:rPr>
              <a:t> A. </a:t>
            </a:r>
            <a:r>
              <a:rPr lang="sr-Latn-RS" sz="1200" b="0" kern="1200" baseline="0" dirty="0" err="1" smtClean="0">
                <a:solidFill>
                  <a:schemeClr val="tx1"/>
                </a:solidFill>
                <a:effectLst/>
                <a:latin typeface="+mn-lt"/>
                <a:ea typeface="+mn-ea"/>
                <a:cs typeface="+mn-cs"/>
              </a:rPr>
              <a:t>Benczkowski</a:t>
            </a:r>
            <a:r>
              <a:rPr lang="sr-Latn-RS" sz="1200" b="0" kern="1200" baseline="0" dirty="0" smtClean="0">
                <a:solidFill>
                  <a:schemeClr val="tx1"/>
                </a:solidFill>
                <a:effectLst/>
                <a:latin typeface="+mn-lt"/>
                <a:ea typeface="+mn-ea"/>
                <a:cs typeface="+mn-cs"/>
              </a:rPr>
              <a:t>) iz krivičnog odeljenja Ministarstva pravde,  tužilac </a:t>
            </a:r>
            <a:r>
              <a:rPr lang="sr-Latn-RS" sz="1200" b="0" kern="1200" baseline="0" dirty="0" err="1" smtClean="0">
                <a:solidFill>
                  <a:schemeClr val="tx1"/>
                </a:solidFill>
                <a:effectLst/>
                <a:latin typeface="+mn-lt"/>
                <a:ea typeface="+mn-ea"/>
                <a:cs typeface="+mn-cs"/>
              </a:rPr>
              <a:t>Džesi</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Jessie</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iz distrikta Kolumbija, načelnik Don Fort iz krivičnog odeljenja IRS i </a:t>
            </a:r>
            <a:r>
              <a:rPr lang="sr-Latn-RS" sz="1200" b="0" kern="1200" baseline="0" dirty="0" err="1" smtClean="0">
                <a:solidFill>
                  <a:schemeClr val="tx1"/>
                </a:solidFill>
                <a:effectLst/>
                <a:latin typeface="+mn-lt"/>
                <a:ea typeface="+mn-ea"/>
                <a:cs typeface="+mn-cs"/>
              </a:rPr>
              <a:t>v.d</a:t>
            </a:r>
            <a:r>
              <a:rPr lang="sr-Latn-RS" sz="1200" b="0" kern="1200" baseline="0" dirty="0" smtClean="0">
                <a:solidFill>
                  <a:schemeClr val="tx1"/>
                </a:solidFill>
                <a:effectLst/>
                <a:latin typeface="+mn-lt"/>
                <a:ea typeface="+mn-ea"/>
                <a:cs typeface="+mn-cs"/>
              </a:rPr>
              <a:t>. zamenika direktora američkog odeljenja za imigraciju i carinu Otadžbinske bezbednosti Alisa </a:t>
            </a:r>
            <a:r>
              <a:rPr lang="sr-Latn-RS" sz="1200" b="0" kern="1200" baseline="0" dirty="0" err="1" smtClean="0">
                <a:solidFill>
                  <a:schemeClr val="tx1"/>
                </a:solidFill>
                <a:effectLst/>
                <a:latin typeface="+mn-lt"/>
                <a:ea typeface="+mn-ea"/>
                <a:cs typeface="+mn-cs"/>
              </a:rPr>
              <a:t>Eriks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Alysa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Erichs</a:t>
            </a:r>
            <a:r>
              <a:rPr lang="sr-Latn-RS" sz="1200" b="0" kern="1200" baseline="0" dirty="0" smtClean="0">
                <a:solidFill>
                  <a:schemeClr val="tx1"/>
                </a:solidFill>
                <a:effectLst/>
                <a:latin typeface="+mn-lt"/>
                <a:ea typeface="+mn-ea"/>
                <a:cs typeface="+mn-cs"/>
              </a:rPr>
              <a:t>) dali su sledeće saopštenje.</a:t>
            </a:r>
          </a:p>
          <a:p>
            <a:pPr indent="457200"/>
            <a:r>
              <a:rPr lang="sr-Latn-R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Darknet</a:t>
            </a:r>
            <a:r>
              <a:rPr lang="sr-Latn-RS" sz="1200" b="0" kern="1200" baseline="0" dirty="0" smtClean="0">
                <a:solidFill>
                  <a:schemeClr val="tx1"/>
                </a:solidFill>
                <a:effectLst/>
                <a:latin typeface="+mn-lt"/>
                <a:ea typeface="+mn-ea"/>
                <a:cs typeface="+mn-cs"/>
              </a:rPr>
              <a:t> sajtovi koji  ostvaruju zaradu na seksualnoj eksploataciji dece spadaju u red najgorih i </a:t>
            </a:r>
            <a:r>
              <a:rPr lang="sr-Latn-RS" sz="1200" b="0" kern="1200" baseline="0" dirty="0" err="1" smtClean="0">
                <a:solidFill>
                  <a:schemeClr val="tx1"/>
                </a:solidFill>
                <a:effectLst/>
                <a:latin typeface="+mn-lt"/>
                <a:ea typeface="+mn-ea"/>
                <a:cs typeface="+mn-cs"/>
              </a:rPr>
              <a:t>najgnusnijih</a:t>
            </a:r>
            <a:r>
              <a:rPr lang="sr-Latn-RS" sz="1200" b="0" kern="1200" baseline="0" dirty="0" smtClean="0">
                <a:solidFill>
                  <a:schemeClr val="tx1"/>
                </a:solidFill>
                <a:effectLst/>
                <a:latin typeface="+mn-lt"/>
                <a:ea typeface="+mn-ea"/>
                <a:cs typeface="+mn-cs"/>
              </a:rPr>
              <a:t> oblika kriminalnog ponašanja“, rekao je pomoćnik državnog tužioca Brajan </a:t>
            </a:r>
            <a:r>
              <a:rPr lang="sr-Latn-RS" sz="1200" b="0" kern="1200" baseline="0" dirty="0" err="1" smtClean="0">
                <a:solidFill>
                  <a:schemeClr val="tx1"/>
                </a:solidFill>
                <a:effectLst/>
                <a:latin typeface="+mn-lt"/>
                <a:ea typeface="+mn-ea"/>
                <a:cs typeface="+mn-cs"/>
              </a:rPr>
              <a:t>Benčkovski</a:t>
            </a:r>
            <a:r>
              <a:rPr lang="sr-Latn-RS" sz="1200" b="0" kern="1200" baseline="0" dirty="0" smtClean="0">
                <a:solidFill>
                  <a:schemeClr val="tx1"/>
                </a:solidFill>
                <a:effectLst/>
                <a:latin typeface="+mn-lt"/>
                <a:ea typeface="+mn-ea"/>
                <a:cs typeface="+mn-cs"/>
              </a:rPr>
              <a:t> iz krivičnog odeljenja Ministarstva pravde. „Ova administracija neće dozvoliti da </a:t>
            </a:r>
            <a:r>
              <a:rPr lang="sr-Latn-RS" sz="1200" b="0" kern="1200" baseline="0" dirty="0" err="1" smtClean="0">
                <a:solidFill>
                  <a:schemeClr val="tx1"/>
                </a:solidFill>
                <a:effectLst/>
                <a:latin typeface="+mn-lt"/>
                <a:ea typeface="+mn-ea"/>
                <a:cs typeface="+mn-cs"/>
              </a:rPr>
              <a:t>predatori</a:t>
            </a:r>
            <a:r>
              <a:rPr lang="sr-Latn-RS" sz="1200" b="0" kern="1200" baseline="0" dirty="0" smtClean="0">
                <a:solidFill>
                  <a:schemeClr val="tx1"/>
                </a:solidFill>
                <a:effectLst/>
                <a:latin typeface="+mn-lt"/>
                <a:ea typeface="+mn-ea"/>
                <a:cs typeface="+mn-cs"/>
              </a:rPr>
              <a:t> dece koriste prostore bezakonja u virtuelnom svetu kao štit za svoje ponašanje. Današnje saopštenje jasno pokazuje da Ministarstvo pravde ostaje čvrsto opredeljeno za tesnu saradnju sa našim partnerima u Južnoj Koreji i širom sveta kako bismo spasli decu žrtve i izveli pred lice pravde </a:t>
            </a:r>
            <a:r>
              <a:rPr lang="sr-Latn-RS" sz="1200" b="0" kern="1200" baseline="0" dirty="0" err="1" smtClean="0">
                <a:solidFill>
                  <a:schemeClr val="tx1"/>
                </a:solidFill>
                <a:effectLst/>
                <a:latin typeface="+mn-lt"/>
                <a:ea typeface="+mn-ea"/>
                <a:cs typeface="+mn-cs"/>
              </a:rPr>
              <a:t>počinioce</a:t>
            </a:r>
            <a:r>
              <a:rPr lang="sr-Latn-RS" sz="1200" b="0" kern="1200" baseline="0" dirty="0" smtClean="0">
                <a:solidFill>
                  <a:schemeClr val="tx1"/>
                </a:solidFill>
                <a:effectLst/>
                <a:latin typeface="+mn-lt"/>
                <a:ea typeface="+mn-ea"/>
                <a:cs typeface="+mn-cs"/>
              </a:rPr>
              <a:t> tih gnusnih zločina.“</a:t>
            </a:r>
          </a:p>
          <a:p>
            <a:pPr indent="457200"/>
            <a:endParaRPr lang="sr-Latn-RS" sz="1200" b="0"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„Deca širom sveta bezbednija su zahvaljujući akcijama koje preduzimaju američki i strani organi reda, pokrećući postupke u ovom slučaju“, izjavio je </a:t>
            </a:r>
            <a:r>
              <a:rPr lang="sr-Latn-RS" sz="1200" b="0" kern="1200" baseline="0" dirty="0" err="1" smtClean="0">
                <a:solidFill>
                  <a:schemeClr val="tx1"/>
                </a:solidFill>
                <a:effectLst/>
                <a:latin typeface="+mn-lt"/>
                <a:ea typeface="+mn-ea"/>
                <a:cs typeface="+mn-cs"/>
              </a:rPr>
              <a:t>Džesi</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„Nastavićemo da gonimo te </a:t>
            </a:r>
            <a:r>
              <a:rPr lang="sr-Latn-RS" sz="1200" b="0" kern="1200" baseline="0" dirty="0" err="1" smtClean="0">
                <a:solidFill>
                  <a:schemeClr val="tx1"/>
                </a:solidFill>
                <a:effectLst/>
                <a:latin typeface="+mn-lt"/>
                <a:ea typeface="+mn-ea"/>
                <a:cs typeface="+mn-cs"/>
              </a:rPr>
              <a:t>kriminalce</a:t>
            </a:r>
            <a:r>
              <a:rPr lang="sr-Latn-RS" sz="1200" b="0" kern="1200" baseline="0" dirty="0" smtClean="0">
                <a:solidFill>
                  <a:schemeClr val="tx1"/>
                </a:solidFill>
                <a:effectLst/>
                <a:latin typeface="+mn-lt"/>
                <a:ea typeface="+mn-ea"/>
                <a:cs typeface="+mn-cs"/>
              </a:rPr>
              <a:t> po </a:t>
            </a:r>
            <a:r>
              <a:rPr lang="sr-Latn-RS" sz="1200" b="0" kern="1200" baseline="0" dirty="0" err="1" smtClean="0">
                <a:solidFill>
                  <a:schemeClr val="tx1"/>
                </a:solidFill>
                <a:effectLst/>
                <a:latin typeface="+mn-lt"/>
                <a:ea typeface="+mn-ea"/>
                <a:cs typeface="+mn-cs"/>
              </a:rPr>
              <a:t>darknetu</a:t>
            </a:r>
            <a:r>
              <a:rPr lang="sr-Latn-RS" sz="1200" b="0" kern="1200" baseline="0" dirty="0" smtClean="0">
                <a:solidFill>
                  <a:schemeClr val="tx1"/>
                </a:solidFill>
                <a:effectLst/>
                <a:latin typeface="+mn-lt"/>
                <a:ea typeface="+mn-ea"/>
                <a:cs typeface="+mn-cs"/>
              </a:rPr>
              <a:t> u Sjedinjenim Državama i u inostranstvu, kako bismo bili sigurni da će ih stići zaslužena kazna za te strašne zločine“.</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slajdu se vidi saopštenje za štampu američkog Ministarstva pravde o tome kako su stotine pojedinaca širom sveta optužene u vezi sa najvećim veb-sajtom za dečju pornografiju na </a:t>
            </a:r>
            <a:r>
              <a:rPr lang="sr-Latn-RS" sz="1200" kern="1200" dirty="0" err="1" smtClean="0">
                <a:solidFill>
                  <a:schemeClr val="tx1"/>
                </a:solidFill>
                <a:effectLst/>
                <a:latin typeface="+mn-lt"/>
                <a:ea typeface="+mn-ea"/>
                <a:cs typeface="+mn-cs"/>
              </a:rPr>
              <a:t>darknetu</a:t>
            </a:r>
            <a:r>
              <a:rPr lang="sr-Latn-RS" sz="1200" kern="1200" dirty="0" smtClean="0">
                <a:solidFill>
                  <a:schemeClr val="tx1"/>
                </a:solidFill>
                <a:effectLst/>
                <a:latin typeface="+mn-lt"/>
                <a:ea typeface="+mn-ea"/>
                <a:cs typeface="+mn-cs"/>
              </a:rPr>
              <a:t>. Jedan državljanin Južne Koreje optužen je da je upravljao veb-sajtom „</a:t>
            </a:r>
            <a:r>
              <a:rPr lang="sr-Latn-RS" sz="1200" kern="1200" dirty="0" err="1" smtClean="0">
                <a:solidFill>
                  <a:schemeClr val="tx1"/>
                </a:solidFill>
                <a:effectLst/>
                <a:latin typeface="+mn-lt"/>
                <a:ea typeface="+mn-ea"/>
                <a:cs typeface="+mn-cs"/>
              </a:rPr>
              <a:t>Welcome</a:t>
            </a:r>
            <a:r>
              <a:rPr lang="sr-Latn-RS" sz="1200" kern="1200" dirty="0" smtClean="0">
                <a:solidFill>
                  <a:schemeClr val="tx1"/>
                </a:solidFill>
                <a:effectLst/>
                <a:latin typeface="+mn-lt"/>
                <a:ea typeface="+mn-ea"/>
                <a:cs typeface="+mn-cs"/>
              </a:rPr>
              <a:t> to the Video”, a pored njega je uhapšeno i optuženo 337 korisnika tog sajta.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5367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(„protivpravno”).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Za mnoga krivična dela utvrđena u Budimpeštanskoj konvenciji potrebno je da budu izvršena „protivpravno” ili bez ovlašćenja nadležnog lica ili nadležnog pravnog lica. Moguće je da ponašanje opisano u članu 9. preduzeto „po ovlašćenju”. Postoje neke druge odbrane za ponašanje opisano u članu 9. na primer ona po kojoj pornografski materijal ima umetničku, medicinsku, naučnu ili neku sličnu vrednost.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347236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elementom naglašenim („proizvodnja... </a:t>
            </a:r>
            <a:r>
              <a:rPr lang="sr-Latn-RS" sz="1200" kern="1200" dirty="0" err="1" smtClean="0">
                <a:solidFill>
                  <a:schemeClr val="tx1"/>
                </a:solidFill>
                <a:effectLst/>
                <a:latin typeface="+mn-lt"/>
                <a:ea typeface="+mn-ea"/>
                <a:cs typeface="+mn-cs"/>
              </a:rPr>
              <a:t>nuđenje</a:t>
            </a:r>
            <a:r>
              <a:rPr lang="sr-Latn-RS" sz="1200" kern="1200" dirty="0" smtClean="0">
                <a:solidFill>
                  <a:schemeClr val="tx1"/>
                </a:solidFill>
                <a:effectLst/>
                <a:latin typeface="+mn-lt"/>
                <a:ea typeface="+mn-ea"/>
                <a:cs typeface="+mn-cs"/>
              </a:rPr>
              <a:t>... činjenje dostupnim”).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tih naglašenih elemenata.</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515489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Na levoj strani slajda prikazan je tekst člana 9. Budimpeštanske konvencije sa jednim elementom naglašenim („distribucija... prenos... nabavljanje... posedovanje”).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60472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dirty="0" smtClean="0"/>
              <a:t>	</a:t>
            </a:r>
            <a:r>
              <a:rPr lang="sr-Latn-RS" sz="1200" kern="1200" dirty="0" smtClean="0">
                <a:solidFill>
                  <a:schemeClr val="tx1"/>
                </a:solidFill>
                <a:effectLst/>
                <a:latin typeface="+mn-lt"/>
                <a:ea typeface="+mn-ea"/>
                <a:cs typeface="+mn-cs"/>
              </a:rPr>
              <a:t>Svrha ove sesije jeste da se polaznicima omogući da sveobuhvatno razumeju definicije i krivična dela protiv poverljivosti, dostupnosti i celovitosti računarskih sistema i računarskih podataka kako je to utvrđeno Budimpeštanskom konvencijom.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(„pornografski materijal... vizuelno prikazuje”).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naročito objašnjava kriterijume na osnovu kojih se utvrđuje da li je određeni materijal pornografski po svojoj prirodi. Sadržaj se utvrđuje prema nacionalnim standardima na osnovu kojih se određuje šta je opsceno, odnos prema javnom moralu itd.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Iako su formulacije u članu 9. takve da sugerišu da pornografski materijal mora sadržati vizuelno predstavljanje, taj član takođe obuhvata podatke koji se čuvaju u računarskom sistemu ili u medijumu za čuvanje računarskih podataka koji se mogu konvertovati u vizuelnu sliku.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895411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elementom naglašenim („eksplicitno seksualna radnja”).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Naglašeni su minimalni kriterijumi na osnovu kojih se utvrđuje da li određeni materijal prikazuje „eksplicitno seksualnu radnju”.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imaju slobodu da koriste širu definiciju. Važno je napomenuti da prikazana eksplicitno seksualna radnja ne mora da bude stvarna eksplicitno seksualna radnja; može biti simulirana.</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799530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(„prikazuje... maloletnika... lice koje izgleda kao maloletnik... realistične slike koje predstavljaju maloletnika”).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tih naglašenih elemenata.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Tu je pobrojano i objašnjeno šta je po članu 9. predmet prikazivanja – prikazivanje seksualnog zlostavljanja stvarne dece; slike koje prikazuju lice koje izgleda kao maloletnik (bez obzira na to da li jeste ili nije stvarno maloletnik) koji učestvuje u eksplicitno seksualnoj radnji; slike koje iako su realistične, u stvari, ne prikazuju stvarno dete koje učestvuje u eksplicitno seksualnoj radnji.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0255018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(„maloletnik... mlađa od 18 godina”).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Definiše se izraz „maloletnik” koji se koristi u članu 9. Obim te definicije ograničen je na prikazivanje stvarne/fiktivne dece kao seksualnih objekata; to se ni na koji način ne odnosi na utvrđivanje uzrasta u kom se može dati pristanak na seks.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34908905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Odgovor je</a:t>
            </a:r>
            <a:r>
              <a:rPr lang="en-US" dirty="0" smtClean="0"/>
              <a:t>: </a:t>
            </a:r>
            <a:r>
              <a:rPr lang="en-US" dirty="0"/>
              <a:t>b) </a:t>
            </a:r>
            <a:r>
              <a:rPr lang="en-US" dirty="0" smtClean="0"/>
              <a:t>N</a:t>
            </a:r>
            <a:r>
              <a:rPr lang="sr-Latn-RS" dirty="0" smtClean="0"/>
              <a:t>e</a:t>
            </a:r>
            <a:r>
              <a:rPr lang="en-US" dirty="0" smtClean="0"/>
              <a:t>. </a:t>
            </a:r>
            <a:r>
              <a:rPr lang="sr-Latn-RS" dirty="0" smtClean="0"/>
              <a:t>Razlog</a:t>
            </a:r>
            <a:r>
              <a:rPr lang="sr-Latn-RS" baseline="0" dirty="0" smtClean="0"/>
              <a:t> je u tome što se član 9. Budimpeštanske konvencije odnosi samo na pornografski materijal koji vizuelno prikazuje</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02610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mtClean="0"/>
              <a:t>	Odgovor </a:t>
            </a:r>
            <a:r>
              <a:rPr lang="sr-Latn-RS" dirty="0" smtClean="0"/>
              <a:t>je</a:t>
            </a:r>
            <a:r>
              <a:rPr lang="en-US" dirty="0" smtClean="0"/>
              <a:t>: b) N</a:t>
            </a:r>
            <a:r>
              <a:rPr lang="sr-Latn-RS" dirty="0" smtClean="0"/>
              <a:t>e</a:t>
            </a:r>
            <a:r>
              <a:rPr lang="en-US" dirty="0" smtClean="0"/>
              <a:t>. </a:t>
            </a:r>
            <a:r>
              <a:rPr lang="sr-Latn-RS" dirty="0" smtClean="0"/>
              <a:t>Razlog</a:t>
            </a:r>
            <a:r>
              <a:rPr lang="sr-Latn-RS" baseline="0" dirty="0" smtClean="0"/>
              <a:t> je u tome što se član 9. Budimpeštanske konvencije odnosi samo na pornografski materijal koji vizuelno prikazuje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357544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Na osnovu ove grupe slajdova razmotrićemo krivično delo kršenja autorskih i srodnih prava prema članu 10. Budimpeštanske konvencije</a:t>
            </a:r>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36</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Budimpeštanska konvencija ne utvrđuje nijedno posebno krivično delo u vezi sa kršenjem autorskih prava. Pre se može reći da član 10. Budimpeštanske konvencije samo naglašava da postojeća i utvrđena pravila o autorskim pravima u skladu sa međunarodnim pravom moraju biti primenjena i na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okruženje: ono što je zabranjeno u stvarnom životu mora biti zabranjeno i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Kršenja autorskih prava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ili počinjena pomoću računarskog sistema moraju biti kažnjena kao da su izvršena u stvarnom svetu. Iz tog razloga Budimpeštanska konvencija se poziva na postojeće međunarodne ugovore i sporazume o toj temi (Pariski sporazum od 24. jula 1971, </a:t>
            </a:r>
            <a:r>
              <a:rPr lang="sr-Latn-RS" sz="1200" kern="1200" dirty="0" err="1" smtClean="0">
                <a:solidFill>
                  <a:schemeClr val="tx1"/>
                </a:solidFill>
                <a:effectLst/>
                <a:latin typeface="+mn-lt"/>
                <a:ea typeface="+mn-ea"/>
                <a:cs typeface="+mn-cs"/>
              </a:rPr>
              <a:t>Bernsku</a:t>
            </a:r>
            <a:r>
              <a:rPr lang="sr-Latn-RS" sz="1200" kern="1200" dirty="0" smtClean="0">
                <a:solidFill>
                  <a:schemeClr val="tx1"/>
                </a:solidFill>
                <a:effectLst/>
                <a:latin typeface="+mn-lt"/>
                <a:ea typeface="+mn-ea"/>
                <a:cs typeface="+mn-cs"/>
              </a:rPr>
              <a:t> konvenciju i ugovore</a:t>
            </a:r>
            <a:r>
              <a:rPr lang="sr-Latn-RS" sz="1200" i="1" kern="1200" dirty="0" smtClean="0">
                <a:solidFill>
                  <a:schemeClr val="tx1"/>
                </a:solidFill>
                <a:effectLst/>
                <a:latin typeface="+mn-lt"/>
                <a:ea typeface="+mn-ea"/>
                <a:cs typeface="+mn-cs"/>
              </a:rPr>
              <a:t> WIPO</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fr-FR"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64061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	</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err="1" smtClean="0">
                <a:solidFill>
                  <a:schemeClr val="tx1"/>
                </a:solidFill>
                <a:effectLst/>
                <a:latin typeface="+mn-lt"/>
                <a:ea typeface="+mn-ea"/>
                <a:cs typeface="+mn-cs"/>
              </a:rPr>
              <a:t>Saosnivač</a:t>
            </a:r>
            <a:r>
              <a:rPr lang="sr-Latn-RS" sz="1200" b="1" kern="1200" dirty="0" smtClean="0">
                <a:solidFill>
                  <a:schemeClr val="tx1"/>
                </a:solidFill>
                <a:effectLst/>
                <a:latin typeface="+mn-lt"/>
                <a:ea typeface="+mn-ea"/>
                <a:cs typeface="+mn-cs"/>
              </a:rPr>
              <a:t> sajta Pirate </a:t>
            </a:r>
            <a:r>
              <a:rPr lang="sr-Latn-RS" sz="1200" b="1" kern="1200" dirty="0" err="1" smtClean="0">
                <a:solidFill>
                  <a:schemeClr val="tx1"/>
                </a:solidFill>
                <a:effectLst/>
                <a:latin typeface="+mn-lt"/>
                <a:ea typeface="+mn-ea"/>
                <a:cs typeface="+mn-cs"/>
              </a:rPr>
              <a:t>Bay</a:t>
            </a:r>
            <a:r>
              <a:rPr lang="sr-Latn-RS" sz="1200" b="1" kern="1200" dirty="0" smtClean="0">
                <a:solidFill>
                  <a:schemeClr val="tx1"/>
                </a:solidFill>
                <a:effectLst/>
                <a:latin typeface="+mn-lt"/>
                <a:ea typeface="+mn-ea"/>
                <a:cs typeface="+mn-cs"/>
              </a:rPr>
              <a:t> uhapšen u Švedskoj gde treba da odsluži kaznu zbog povrede autorskih prava</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Stokholm (</a:t>
            </a:r>
            <a:r>
              <a:rPr lang="sr-Latn-RS" sz="1200" b="0" kern="1200" dirty="0" err="1" smtClean="0">
                <a:solidFill>
                  <a:schemeClr val="tx1"/>
                </a:solidFill>
                <a:effectLst/>
                <a:latin typeface="+mn-lt"/>
                <a:ea typeface="+mn-ea"/>
                <a:cs typeface="+mn-cs"/>
              </a:rPr>
              <a:t>Rojters</a:t>
            </a:r>
            <a:r>
              <a:rPr lang="sr-Latn-RS" sz="1200" b="0" kern="1200" dirty="0" smtClean="0">
                <a:solidFill>
                  <a:schemeClr val="tx1"/>
                </a:solidFill>
                <a:effectLst/>
                <a:latin typeface="+mn-lt"/>
                <a:ea typeface="+mn-ea"/>
                <a:cs typeface="+mn-cs"/>
              </a:rPr>
              <a:t>)</a:t>
            </a:r>
            <a:r>
              <a:rPr lang="sr-Latn-RS" sz="1200" b="0" kern="1200" baseline="0" dirty="0" smtClean="0">
                <a:solidFill>
                  <a:schemeClr val="tx1"/>
                </a:solidFill>
                <a:effectLst/>
                <a:latin typeface="+mn-lt"/>
                <a:ea typeface="+mn-ea"/>
                <a:cs typeface="+mn-cs"/>
              </a:rPr>
              <a:t> – Jedan od osnivača </a:t>
            </a:r>
            <a:r>
              <a:rPr lang="sr-Latn-RS" sz="1200" b="0" kern="1200" baseline="0" dirty="0" err="1" smtClean="0">
                <a:solidFill>
                  <a:schemeClr val="tx1"/>
                </a:solidFill>
                <a:effectLst/>
                <a:latin typeface="+mn-lt"/>
                <a:ea typeface="+mn-ea"/>
                <a:cs typeface="+mn-cs"/>
              </a:rPr>
              <a:t>vebsajta</a:t>
            </a:r>
            <a:r>
              <a:rPr lang="sr-Latn-RS" sz="1200" b="0" kern="1200" baseline="0" dirty="0" smtClean="0">
                <a:solidFill>
                  <a:schemeClr val="tx1"/>
                </a:solidFill>
                <a:effectLst/>
                <a:latin typeface="+mn-lt"/>
                <a:ea typeface="+mn-ea"/>
                <a:cs typeface="+mn-cs"/>
              </a:rPr>
              <a:t> pirate </a:t>
            </a:r>
            <a:r>
              <a:rPr lang="sr-Latn-RS" sz="1200" b="0" kern="1200" baseline="0" dirty="0" err="1" smtClean="0">
                <a:solidFill>
                  <a:schemeClr val="tx1"/>
                </a:solidFill>
                <a:effectLst/>
                <a:latin typeface="+mn-lt"/>
                <a:ea typeface="+mn-ea"/>
                <a:cs typeface="+mn-cs"/>
              </a:rPr>
              <a:t>Bay</a:t>
            </a:r>
            <a:r>
              <a:rPr lang="sr-Latn-RS" sz="1200" b="0" kern="1200" baseline="0" dirty="0" smtClean="0">
                <a:solidFill>
                  <a:schemeClr val="tx1"/>
                </a:solidFill>
                <a:effectLst/>
                <a:latin typeface="+mn-lt"/>
                <a:ea typeface="+mn-ea"/>
                <a:cs typeface="+mn-cs"/>
              </a:rPr>
              <a:t> za razmenu fajlova uhapšen na jugu Švedske kako bi odslužio kaznu za povredu kopirajta; on je gotovo dve godine bio u bekstvu od policijskih organa, saopštila je u subotu švedska policija</a:t>
            </a:r>
            <a:endParaRPr lang="sr-Latn-RS" sz="1200" b="0" kern="1200" dirty="0" smtClean="0">
              <a:solidFill>
                <a:schemeClr val="tx1"/>
              </a:solidFill>
              <a:effectLst/>
              <a:latin typeface="+mn-lt"/>
              <a:ea typeface="+mn-ea"/>
              <a:cs typeface="+mn-cs"/>
            </a:endParaRP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levoj strani slajda prikazan je </a:t>
            </a:r>
            <a:r>
              <a:rPr lang="sr-Latn-RS" sz="1200" kern="1200" dirty="0" err="1" smtClean="0">
                <a:solidFill>
                  <a:schemeClr val="tx1"/>
                </a:solidFill>
                <a:effectLst/>
                <a:latin typeface="+mn-lt"/>
                <a:ea typeface="+mn-ea"/>
                <a:cs typeface="+mn-cs"/>
              </a:rPr>
              <a:t>skrinšot</a:t>
            </a:r>
            <a:r>
              <a:rPr lang="sr-Latn-RS" sz="1200" kern="1200" dirty="0" smtClean="0">
                <a:solidFill>
                  <a:schemeClr val="tx1"/>
                </a:solidFill>
                <a:effectLst/>
                <a:latin typeface="+mn-lt"/>
                <a:ea typeface="+mn-ea"/>
                <a:cs typeface="+mn-cs"/>
              </a:rPr>
              <a:t> popularnog veb-sajta sa koga se mogu preuzeti linkovi za „skidanje” </a:t>
            </a:r>
            <a:r>
              <a:rPr lang="sr-Latn-RS" sz="1200" kern="1200" dirty="0" err="1" smtClean="0">
                <a:solidFill>
                  <a:schemeClr val="tx1"/>
                </a:solidFill>
                <a:effectLst/>
                <a:latin typeface="+mn-lt"/>
                <a:ea typeface="+mn-ea"/>
                <a:cs typeface="+mn-cs"/>
              </a:rPr>
              <a:t>piratisanog</a:t>
            </a:r>
            <a:r>
              <a:rPr lang="sr-Latn-RS" sz="1200" kern="1200" dirty="0" smtClean="0">
                <a:solidFill>
                  <a:schemeClr val="tx1"/>
                </a:solidFill>
                <a:effectLst/>
                <a:latin typeface="+mn-lt"/>
                <a:ea typeface="+mn-ea"/>
                <a:cs typeface="+mn-cs"/>
              </a:rPr>
              <a:t> materijala preko </a:t>
            </a:r>
            <a:r>
              <a:rPr lang="sr-Latn-RS" sz="1200" i="1" kern="1200" dirty="0" smtClean="0">
                <a:solidFill>
                  <a:schemeClr val="tx1"/>
                </a:solidFill>
                <a:effectLst/>
                <a:latin typeface="+mn-lt"/>
                <a:ea typeface="+mn-ea"/>
                <a:cs typeface="+mn-cs"/>
              </a:rPr>
              <a:t>P-2-P</a:t>
            </a:r>
            <a:r>
              <a:rPr lang="sr-Latn-RS" sz="1200" kern="1200" dirty="0" smtClean="0">
                <a:solidFill>
                  <a:schemeClr val="tx1"/>
                </a:solidFill>
                <a:effectLst/>
                <a:latin typeface="+mn-lt"/>
                <a:ea typeface="+mn-ea"/>
                <a:cs typeface="+mn-cs"/>
              </a:rPr>
              <a:t> mreže.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Predavač može iskoristiti sliku na desnoj strani da bi objasnio kako su osnivači veb-sajta </a:t>
            </a:r>
            <a:r>
              <a:rPr lang="sr-Latn-RS" sz="1200" i="1" kern="1200" dirty="0" smtClean="0">
                <a:solidFill>
                  <a:schemeClr val="tx1"/>
                </a:solidFill>
                <a:effectLst/>
                <a:latin typeface="+mn-lt"/>
                <a:ea typeface="+mn-ea"/>
                <a:cs typeface="+mn-cs"/>
              </a:rPr>
              <a:t>The Pirate </a:t>
            </a:r>
            <a:r>
              <a:rPr lang="sr-Latn-RS" sz="1200" i="1" kern="1200" dirty="0" err="1" smtClean="0">
                <a:solidFill>
                  <a:schemeClr val="tx1"/>
                </a:solidFill>
                <a:effectLst/>
                <a:latin typeface="+mn-lt"/>
                <a:ea typeface="+mn-ea"/>
                <a:cs typeface="+mn-cs"/>
              </a:rPr>
              <a:t>Bay</a:t>
            </a:r>
            <a:r>
              <a:rPr lang="sr-Latn-RS" sz="1200" kern="1200" dirty="0" smtClean="0">
                <a:solidFill>
                  <a:schemeClr val="tx1"/>
                </a:solidFill>
                <a:effectLst/>
                <a:latin typeface="+mn-lt"/>
                <a:ea typeface="+mn-ea"/>
                <a:cs typeface="+mn-cs"/>
              </a:rPr>
              <a:t> osuđeni pred sudom u Švedskoj zbog kršenja autorskih prava. Ovaj slajd se može upotrebiti i da se na osnovu njega objasni na koji je način Švedska izvršila odredbe člana 10. Budimpeštanske konvencije.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za članak: https://uk.reuters.com/article/us-sweden-piratebay/pirate-bay-co-founder-arrested-in-sweden-to-serve-copyright-violation-sentence-idUKKBN0EB0XF20140531</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233884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 </a:t>
            </a:r>
            <a:r>
              <a:rPr lang="sr-Latn-RS" sz="1200" kern="1200" dirty="0" err="1" smtClean="0">
                <a:solidFill>
                  <a:schemeClr val="tx1"/>
                </a:solidFill>
                <a:effectLst/>
                <a:latin typeface="+mn-lt"/>
                <a:ea typeface="+mn-ea"/>
                <a:cs typeface="+mn-cs"/>
              </a:rPr>
              <a:t>skrinšot</a:t>
            </a:r>
            <a:r>
              <a:rPr lang="sr-Latn-RS" sz="1200" kern="1200" dirty="0" smtClean="0">
                <a:solidFill>
                  <a:schemeClr val="tx1"/>
                </a:solidFill>
                <a:effectLst/>
                <a:latin typeface="+mn-lt"/>
                <a:ea typeface="+mn-ea"/>
                <a:cs typeface="+mn-cs"/>
              </a:rPr>
              <a:t> veb-sajta koji čini dostupnim piratske verzije </a:t>
            </a:r>
            <a:r>
              <a:rPr lang="sr-Latn-RS" sz="1200" i="1" kern="1200" dirty="0" err="1" smtClean="0">
                <a:solidFill>
                  <a:schemeClr val="tx1"/>
                </a:solidFill>
                <a:effectLst/>
                <a:latin typeface="+mn-lt"/>
                <a:ea typeface="+mn-ea"/>
                <a:cs typeface="+mn-cs"/>
              </a:rPr>
              <a:t>Adobe</a:t>
            </a:r>
            <a:r>
              <a:rPr lang="sr-Latn-RS" sz="1200" kern="1200" dirty="0" smtClean="0">
                <a:solidFill>
                  <a:schemeClr val="tx1"/>
                </a:solidFill>
                <a:effectLst/>
                <a:latin typeface="+mn-lt"/>
                <a:ea typeface="+mn-ea"/>
                <a:cs typeface="+mn-cs"/>
              </a:rPr>
              <a:t> softvera. Predavač može da pokaže ovaj slajd kao još jedan primer kršenja autorskih prava pomoću računarskog sistema.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359985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Na slajdu su navedeni ciljevi ove sesije. Naglašava se šta je to što polaznici mogu očekivati da će naučiti sa slajdova. Polaznicima se može saopštiti da će se na taj slajd vratiti na kraju sesije kako bi se procenilo da li su ciljevi sesije ispunjeni.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(„kršenja autorskih prava, definisanih u zakonima... u skladu sa obavezama koje je preuzela po Pariskom ugovoru od 24. jula 1971. godine, kojim se revidira </a:t>
            </a:r>
            <a:r>
              <a:rPr lang="sr-Latn-RS" sz="1200" kern="1200" dirty="0" err="1" smtClean="0">
                <a:solidFill>
                  <a:schemeClr val="tx1"/>
                </a:solidFill>
                <a:effectLst/>
                <a:latin typeface="+mn-lt"/>
                <a:ea typeface="+mn-ea"/>
                <a:cs typeface="+mn-cs"/>
              </a:rPr>
              <a:t>Bernska</a:t>
            </a:r>
            <a:r>
              <a:rPr lang="sr-Latn-RS" sz="1200" kern="1200" dirty="0" smtClean="0">
                <a:solidFill>
                  <a:schemeClr val="tx1"/>
                </a:solidFill>
                <a:effectLst/>
                <a:latin typeface="+mn-lt"/>
                <a:ea typeface="+mn-ea"/>
                <a:cs typeface="+mn-cs"/>
              </a:rPr>
              <a:t> konvencija za zaštitu književnih i umetničkih dela, Sporazumu o komercijalnim aspektima prava na intelektualnu svojinu i WIPO ugovoru o autorskom pravu... dobrovoljno ... preko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10. se odnosi na kršenje autorskih (i srodnih) prava; on se, međutim, ne odnosi na moralna prava. Budimpeštanska konvencija samo propisuje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proširi svoje postojeće obaveze preuzete po različitim </a:t>
            </a:r>
            <a:r>
              <a:rPr lang="sr-Latn-RS" sz="1200" kern="1200" dirty="0" err="1" smtClean="0">
                <a:solidFill>
                  <a:schemeClr val="tx1"/>
                </a:solidFill>
                <a:effectLst/>
                <a:latin typeface="+mn-lt"/>
                <a:ea typeface="+mn-ea"/>
                <a:cs typeface="+mn-cs"/>
              </a:rPr>
              <a:t>međunarodnopravnim</a:t>
            </a:r>
            <a:r>
              <a:rPr lang="sr-Latn-RS" sz="1200" kern="1200" dirty="0" smtClean="0">
                <a:solidFill>
                  <a:schemeClr val="tx1"/>
                </a:solidFill>
                <a:effectLst/>
                <a:latin typeface="+mn-lt"/>
                <a:ea typeface="+mn-ea"/>
                <a:cs typeface="+mn-cs"/>
              </a:rPr>
              <a:t> instrumentima u tom smislu da se one odnose i na kršenja izvršena preko računarskog sistema. Ako na primer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nema takve obaveze, ona ne treba da primenjuje član 10. Budimpeštanske konvencije. Slično tome, ako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izražene rezerve u odnosu na postojeće </a:t>
            </a:r>
            <a:r>
              <a:rPr lang="sr-Latn-RS" sz="1200" kern="1200" dirty="0" err="1" smtClean="0">
                <a:solidFill>
                  <a:schemeClr val="tx1"/>
                </a:solidFill>
                <a:effectLst/>
                <a:latin typeface="+mn-lt"/>
                <a:ea typeface="+mn-ea"/>
                <a:cs typeface="+mn-cs"/>
              </a:rPr>
              <a:t>međunarodnopravne</a:t>
            </a:r>
            <a:r>
              <a:rPr lang="sr-Latn-RS" sz="1200" kern="1200" dirty="0" smtClean="0">
                <a:solidFill>
                  <a:schemeClr val="tx1"/>
                </a:solidFill>
                <a:effectLst/>
                <a:latin typeface="+mn-lt"/>
                <a:ea typeface="+mn-ea"/>
                <a:cs typeface="+mn-cs"/>
              </a:rPr>
              <a:t> instrumente koji se odnose na autorska prava, ona iste te rezerve može da primeni u smislu člana 10.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547273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(„obimu... komercijalni karakter”).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10. se odnosi na povrede autorskih prava u komercijalnim razmerama, što je u skladu s postojećim međunarodnim ugovorima prema Sporazumu </a:t>
            </a:r>
            <a:r>
              <a:rPr lang="sr-Latn-RS" sz="1200" i="1" kern="1200" dirty="0" smtClean="0">
                <a:solidFill>
                  <a:schemeClr val="tx1"/>
                </a:solidFill>
                <a:effectLst/>
                <a:latin typeface="+mn-lt"/>
                <a:ea typeface="+mn-ea"/>
                <a:cs typeface="+mn-cs"/>
              </a:rPr>
              <a:t>TRIPS</a:t>
            </a:r>
            <a:r>
              <a:rPr lang="sr-Latn-RS" sz="1200" kern="1200" dirty="0" smtClean="0">
                <a:solidFill>
                  <a:schemeClr val="tx1"/>
                </a:solidFill>
                <a:effectLst/>
                <a:latin typeface="+mn-lt"/>
                <a:ea typeface="+mn-ea"/>
                <a:cs typeface="+mn-cs"/>
              </a:rPr>
              <a:t> (Sporazum o trgovinskim aspektima prava intelektualne svojine).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nastojati da ovo prošire i na ostale oblike kršenja autorskih prava, čak i ako nije reč o kršenjima u obimu koji im daje komercijalni karakter.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557953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(„kršenje srodnih prava ... Međunarodna konvencija o zaštiti izvođača, proizvođača </a:t>
            </a:r>
            <a:r>
              <a:rPr lang="sr-Latn-RS" sz="1200" kern="1200" dirty="0" err="1" smtClean="0">
                <a:solidFill>
                  <a:schemeClr val="tx1"/>
                </a:solidFill>
                <a:effectLst/>
                <a:latin typeface="+mn-lt"/>
                <a:ea typeface="+mn-ea"/>
                <a:cs typeface="+mn-cs"/>
              </a:rPr>
              <a:t>fonograma</a:t>
            </a:r>
            <a:r>
              <a:rPr lang="sr-Latn-RS" sz="1200" kern="1200" dirty="0" smtClean="0">
                <a:solidFill>
                  <a:schemeClr val="tx1"/>
                </a:solidFill>
                <a:effectLst/>
                <a:latin typeface="+mn-lt"/>
                <a:ea typeface="+mn-ea"/>
                <a:cs typeface="+mn-cs"/>
              </a:rPr>
              <a:t> i ustanova za radio-difuziju /Rimska konvencija/, Sporazum o komercijalnim aspektima prava na intelektualnu svojinu i ugovor </a:t>
            </a:r>
            <a:r>
              <a:rPr lang="sr-Latn-RS" sz="1200" i="1" kern="1200" dirty="0" smtClean="0">
                <a:solidFill>
                  <a:schemeClr val="tx1"/>
                </a:solidFill>
                <a:effectLst/>
                <a:latin typeface="+mn-lt"/>
                <a:ea typeface="+mn-ea"/>
                <a:cs typeface="+mn-cs"/>
              </a:rPr>
              <a:t>WIPO</a:t>
            </a:r>
            <a:r>
              <a:rPr lang="sr-Latn-RS" sz="1200" kern="1200" dirty="0" smtClean="0">
                <a:solidFill>
                  <a:schemeClr val="tx1"/>
                </a:solidFill>
                <a:effectLst/>
                <a:latin typeface="+mn-lt"/>
                <a:ea typeface="+mn-ea"/>
                <a:cs typeface="+mn-cs"/>
              </a:rPr>
              <a:t> o interpretacijama i </a:t>
            </a:r>
            <a:r>
              <a:rPr lang="sr-Latn-RS" sz="1200" kern="1200" dirty="0" err="1" smtClean="0">
                <a:solidFill>
                  <a:schemeClr val="tx1"/>
                </a:solidFill>
                <a:effectLst/>
                <a:latin typeface="+mn-lt"/>
                <a:ea typeface="+mn-ea"/>
                <a:cs typeface="+mn-cs"/>
              </a:rPr>
              <a:t>fonogramima</a:t>
            </a:r>
            <a:r>
              <a:rPr lang="sr-Latn-RS" sz="1200" kern="1200" dirty="0" smtClean="0">
                <a:solidFill>
                  <a:schemeClr val="tx1"/>
                </a:solidFill>
                <a:effectLst/>
                <a:latin typeface="+mn-lt"/>
                <a:ea typeface="+mn-ea"/>
                <a:cs typeface="+mn-cs"/>
              </a:rPr>
              <a:t>... dobrovoljno... preko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Ovo je identično prethodnom slajdu, samo što se umesto na „autorska”, odredba sada odnosi na „srodna prava”. Srodna prava, koja se takođe označavaju i kao „susedna prava” (</a:t>
            </a:r>
            <a:r>
              <a:rPr lang="sr-Latn-RS" sz="1200" i="1" kern="1200" dirty="0" err="1" smtClean="0">
                <a:solidFill>
                  <a:schemeClr val="tx1"/>
                </a:solidFill>
                <a:effectLst/>
                <a:latin typeface="+mn-lt"/>
                <a:ea typeface="+mn-ea"/>
                <a:cs typeface="+mn-cs"/>
              </a:rPr>
              <a:t>neighbouring</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rights</a:t>
            </a:r>
            <a:r>
              <a:rPr lang="sr-Latn-RS" sz="1200" kern="1200" dirty="0" smtClean="0">
                <a:solidFill>
                  <a:schemeClr val="tx1"/>
                </a:solidFill>
                <a:effectLst/>
                <a:latin typeface="+mn-lt"/>
                <a:ea typeface="+mn-ea"/>
                <a:cs typeface="+mn-cs"/>
              </a:rPr>
              <a:t>), odnose se na prava proistekla iz stvaralačkog rada koja nisu vezana za stvarnog autora dela, kao što su na primer prava izvođača.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297519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(„određene okolnosti... druga delotvorna pravna sredstva... rezerva ne osporava međunarodne obaveze te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Time je razjašnjeno da je reč o širokom izuzetku od utvrđivanja krivične odgovornosti onda kada postoje druga delotvorna pravna sredstva, kao što su parnične i upravne mere.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2296334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ovoj grupi slajdova razmotrićemo odredbe koje se odnose na druge oblike odgovornosti (pokušaj,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odgovornost pravnog lica) kako je to utvrđeno u članovima 11. i 12.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44</a:t>
            </a:fld>
            <a:endParaRPr lang="en-GB"/>
          </a:p>
        </p:txBody>
      </p:sp>
    </p:spTree>
    <p:extLst>
      <p:ext uri="{BB962C8B-B14F-4D97-AF65-F5344CB8AC3E}">
        <p14:creationId xmlns:p14="http://schemas.microsoft.com/office/powerpoint/2010/main" val="3072118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11. Budimpeštanske konvencije sa jednim naglašenim elementom („namerno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sa namerom da ta dela budu učinjena”).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Ovim se nastoji da se inkriminiše namerno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bilo kog dela utvrđenog u skladu sa Budimpeštanskom konvencijom (članovi 2–10). Učinilac mora imati nameru da takvo delo bude učinjeno da bi se mogla primeniti ta odredba. To je važan zahtev jer se time isključuju davaoci usluga koji mogu pomagati ili </a:t>
            </a:r>
            <a:r>
              <a:rPr lang="sr-Latn-RS" sz="1200" kern="1200" dirty="0" err="1" smtClean="0">
                <a:solidFill>
                  <a:schemeClr val="tx1"/>
                </a:solidFill>
                <a:effectLst/>
                <a:latin typeface="+mn-lt"/>
                <a:ea typeface="+mn-ea"/>
                <a:cs typeface="+mn-cs"/>
              </a:rPr>
              <a:t>podstrekavati</a:t>
            </a:r>
            <a:r>
              <a:rPr lang="sr-Latn-RS" sz="1200" kern="1200" dirty="0" smtClean="0">
                <a:solidFill>
                  <a:schemeClr val="tx1"/>
                </a:solidFill>
                <a:effectLst/>
                <a:latin typeface="+mn-lt"/>
                <a:ea typeface="+mn-ea"/>
                <a:cs typeface="+mn-cs"/>
              </a:rPr>
              <a:t> na delo time što obezbeđuju sredstvo za njegovo izvršenje, ali nemaju krivičnu nameru.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874921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11. </a:t>
            </a:r>
            <a:r>
              <a:rPr lang="sr-Latn-RS" sz="1200" kern="1200" dirty="0" err="1" smtClean="0">
                <a:solidFill>
                  <a:schemeClr val="tx1"/>
                </a:solidFill>
                <a:effectLst/>
                <a:latin typeface="+mn-lt"/>
                <a:ea typeface="+mn-ea"/>
                <a:cs typeface="+mn-cs"/>
              </a:rPr>
              <a:t>Budmpeštanske</a:t>
            </a:r>
            <a:r>
              <a:rPr lang="sr-Latn-RS" sz="1200" kern="1200" dirty="0" smtClean="0">
                <a:solidFill>
                  <a:schemeClr val="tx1"/>
                </a:solidFill>
                <a:effectLst/>
                <a:latin typeface="+mn-lt"/>
                <a:ea typeface="+mn-ea"/>
                <a:cs typeface="+mn-cs"/>
              </a:rPr>
              <a:t> konvencije sa jednim naglašenim elementom („pokušaj izvršenja nekog od dela... članovi 3–5, 7, 8. i 9. stav 1. tačka a) i c) </a:t>
            </a:r>
            <a:r>
              <a:rPr lang="sr-Latn-RS" sz="1000" kern="1200" baseline="0" dirty="0" smtClean="0">
                <a:solidFill>
                  <a:schemeClr val="tx1"/>
                </a:solidFill>
                <a:effectLst/>
                <a:latin typeface="+mn-lt"/>
                <a:ea typeface="+mn-ea"/>
                <a:cs typeface="+mn-cs"/>
              </a:rPr>
              <a:t>(v)</a:t>
            </a:r>
            <a:r>
              <a:rPr lang="sr-Latn-RS" sz="1200" kern="1200" dirty="0" smtClean="0">
                <a:solidFill>
                  <a:schemeClr val="tx1"/>
                </a:solidFill>
                <a:effectLst/>
                <a:latin typeface="+mn-lt"/>
                <a:ea typeface="+mn-ea"/>
                <a:cs typeface="+mn-cs"/>
              </a:rPr>
              <a:t>... može da zadrži pravo da ne primenjuje, u celini ili delimično, stav 2”).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naglašenom delu inkriminišu se pokušaji nekih dela utvrđenih Budimpeštanskom konvencijom. Na primer, pokušaj nezakonitog pristupa, zloupotrebe uređaja i određeni aspekti dečje pornografije ne bi bili inkriminisani zato što je teško utvrditi da je reč o pokušaju krivičnog dela. Budimpeštanska konvencija nalaže da mora postojati namera da bi pokušaj mogao da povuče krivičnu odgovornost.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318510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12. Budimpeštanske konvencije sa jednim naglašenim elementom („pravno lice smatraju odgovornim... u njihovu korist izvršilo bilo koje fizičko lice... rukovodeća uloga... ovlašćenje da zastupa... ovlašćenje da donosi odluke... ovlašćenje da vrši kontrolu”).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 perspektiva Evropske unije i perspektiva Saveta Evrope sadrže, kao minimum, neku vrstu (krivičnu ili ne) odgovornosti preduzeća i drugih pravnih lica za krivična dela njihovih predstavnika koja postupaju u njihovo ime i u njihovom interesu. Pored toga, u Konvenciji je utvrđeno da nastupa odgovornost pravnog lica i ako ne nadzire ili ne kontroliše pravnog zastupnika ili drugo  pravno lice </a:t>
            </a:r>
            <a:r>
              <a:rPr lang="en-US" sz="1200" kern="1200" dirty="0" err="1" smtClean="0">
                <a:solidFill>
                  <a:schemeClr val="tx1"/>
                </a:solidFill>
                <a:effectLst/>
                <a:latin typeface="+mn-lt"/>
                <a:ea typeface="+mn-ea"/>
                <a:cs typeface="+mn-cs"/>
              </a:rPr>
              <a:t>koje</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ovlastio</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koje</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preneo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ovlašćenja</a:t>
            </a:r>
            <a:r>
              <a:rPr lang="sr-Latn-RS" sz="1200" kern="1200" dirty="0" smtClean="0">
                <a:solidFill>
                  <a:schemeClr val="tx1"/>
                </a:solidFill>
                <a:effectLst/>
                <a:latin typeface="+mn-lt"/>
                <a:ea typeface="+mn-ea"/>
                <a:cs typeface="+mn-cs"/>
              </a:rPr>
              <a:t>. U smislu pretpostavki za aktiviranje odgovornosti pravnog lica Budimpeštanska konvencija zahteva da budu ispunjena četiri uslova koja su naznačena na slajdu. Na taj način se osigurava da pravna lica ne budu nepotrebno kažnjavana za radnje fizičkih lica koja postupaju u svom individualnom svojstvu. </a:t>
            </a:r>
            <a:endParaRPr lang="en-US" sz="1200" kern="1200" dirty="0" smtClean="0">
              <a:solidFill>
                <a:schemeClr val="tx1"/>
              </a:solidFill>
              <a:effectLst/>
              <a:latin typeface="+mn-lt"/>
              <a:ea typeface="+mn-ea"/>
              <a:cs typeface="+mn-cs"/>
            </a:endParaRPr>
          </a:p>
          <a:p>
            <a:endParaRPr lang="en-GB"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529787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12. Budimpeštanske konvencije sa jednim naglašenim elementom („nepostojanje nadzora ili kontrole od strane fizičkog lica navedenog u stavu 1... omogućilo izvršenje krivičnog dela... u korist pravnog lica na osnovu ovlašćenja pravnog lica”).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element sugeriše da pored četiri uslova koja su naznačena na prethodnom slajdu, pravno lice može biti smatrano odgovornim ako je izvršenje krivičnog dela omogućeno nepostojanjem nadzora, ali je za to potrebno da je krivično delo učinjeno u korist pravnog lica i da ga je učinilo fizičko lice koje je delovalo na osnovu ovlašćenja tog pravnog lica.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37680232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ovom slajdu ponovljeni su ciljevi ove sesije. Predavač može da prođe još jednom kroz te ciljeve da bi bio siguran da su svi ti aspekti obuhvaćeni u ovom modulu.</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U ovoj prvoj grupi slajdova biće razmotreno krivično delo falsifikovanja u vezi s računarima koje je utvrđeno u članu 7.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Falsifikovanje u vezi s računarima, koje je utvrđeno u članu 7. Budimpeštanske konvencije predstavlja poseban modalitet falsifikovanja. U većini zemalja falsifikovanje predstavlja tradicionalno krivično delo. Međutim, uobičajeno je da se falsifikovanje odnosi na konkretne fizičke predmete i ponekad se ta pravna odredba ne može iskoristiti za inkriminaciju računarskog falsifikovanja ili falsifikovanja podataka koje ne zahteva direktnu vizuelnu čitljivost iskaza ili deklaracija navedenih u fizičkom dokumentu.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je bio razlog zbog koga je uveden član 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ovoj tački Konvencija nastoji da uvede paralelno krivično delo u odnosu na tradicionalno falsifikovanje dokumenata (opipljivih, konkretnih dokumenata). Međutim, u ovom slučaju predmet krivičnog dela su računarski podaci. To krivično delo izvršavaju oni koji unose, menjaju, brišu ili prikrivaju računarske podatke, što za posledicu ima </a:t>
            </a:r>
            <a:r>
              <a:rPr lang="sr-Latn-RS" sz="1200" kern="1200" dirty="0" err="1" smtClean="0">
                <a:solidFill>
                  <a:schemeClr val="tx1"/>
                </a:solidFill>
                <a:effectLst/>
                <a:latin typeface="+mn-lt"/>
                <a:ea typeface="+mn-ea"/>
                <a:cs typeface="+mn-cs"/>
              </a:rPr>
              <a:t>neverodostojnost</a:t>
            </a:r>
            <a:r>
              <a:rPr lang="sr-Latn-RS" sz="1200" kern="1200" dirty="0" smtClean="0">
                <a:solidFill>
                  <a:schemeClr val="tx1"/>
                </a:solidFill>
                <a:effectLst/>
                <a:latin typeface="+mn-lt"/>
                <a:ea typeface="+mn-ea"/>
                <a:cs typeface="+mn-cs"/>
              </a:rPr>
              <a:t> podataka, a sa ciljem da se oni smatraju verodostojnima i da se s njima u pravnom saobraćaju postupa kao da su verodostojni.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Razume se, da bi to delo bilo krivično delo potrebno je da je učinjeno s namerom i protivpravno.</a:t>
            </a:r>
            <a:endParaRPr lang="en-US" sz="1200" kern="1200" dirty="0" smtClean="0">
              <a:solidFill>
                <a:schemeClr val="tx1"/>
              </a:solidFill>
              <a:effectLst/>
              <a:latin typeface="+mn-lt"/>
              <a:ea typeface="+mn-ea"/>
              <a:cs typeface="+mn-cs"/>
            </a:endParaRPr>
          </a:p>
          <a:p>
            <a:endParaRPr lang="en-GB"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Lekar i njegov pomoćnik uhapšeni zbog falsifikovanih testova na </a:t>
            </a:r>
            <a:r>
              <a:rPr lang="sr-Latn-RS" sz="1200" b="1" kern="1200" dirty="0" err="1" smtClean="0">
                <a:solidFill>
                  <a:schemeClr val="tx1"/>
                </a:solidFill>
                <a:effectLst/>
                <a:latin typeface="+mn-lt"/>
                <a:ea typeface="+mn-ea"/>
                <a:cs typeface="+mn-cs"/>
              </a:rPr>
              <a:t>kovid</a:t>
            </a:r>
            <a:r>
              <a:rPr lang="sr-Latn-RS" sz="1200" b="1" kern="1200" dirty="0" smtClean="0">
                <a:solidFill>
                  <a:schemeClr val="tx1"/>
                </a:solidFill>
                <a:effectLst/>
                <a:latin typeface="+mn-lt"/>
                <a:ea typeface="+mn-ea"/>
                <a:cs typeface="+mn-cs"/>
              </a:rPr>
              <a:t> 19</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Nju Delhi, 4. septembar 2020.</a:t>
            </a:r>
          </a:p>
          <a:p>
            <a:pPr indent="457200"/>
            <a:endParaRPr lang="sr-Latn-RS" sz="1200" b="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Policija stupila u akciju na pritužbu iz laboratorije</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Jedan lekar</a:t>
            </a:r>
            <a:r>
              <a:rPr lang="sr-Latn-RS" sz="1200" b="0" kern="1200" baseline="0" dirty="0" smtClean="0">
                <a:solidFill>
                  <a:schemeClr val="tx1"/>
                </a:solidFill>
                <a:effectLst/>
                <a:latin typeface="+mn-lt"/>
                <a:ea typeface="+mn-ea"/>
                <a:cs typeface="+mn-cs"/>
              </a:rPr>
              <a:t> star 34 godine i njegov pomoćnik uhapšeni su zbog toga što su navodno izdavali lažne izveštaje za test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saopštila je policija u petak.</a:t>
            </a:r>
          </a:p>
          <a:p>
            <a:pPr indent="457200"/>
            <a:r>
              <a:rPr lang="sr-Latn-RS" sz="1200" b="0" kern="1200" baseline="0" dirty="0" smtClean="0">
                <a:solidFill>
                  <a:schemeClr val="tx1"/>
                </a:solidFill>
                <a:effectLst/>
                <a:latin typeface="+mn-lt"/>
                <a:ea typeface="+mn-ea"/>
                <a:cs typeface="+mn-cs"/>
              </a:rPr>
              <a:t>Zamenik šefa policije  </a:t>
            </a:r>
            <a:r>
              <a:rPr lang="sr-Latn-RS" sz="1200" b="0" kern="1200" baseline="0" dirty="0" err="1" smtClean="0">
                <a:solidFill>
                  <a:schemeClr val="tx1"/>
                </a:solidFill>
                <a:effectLst/>
                <a:latin typeface="+mn-lt"/>
                <a:ea typeface="+mn-ea"/>
                <a:cs typeface="+mn-cs"/>
              </a:rPr>
              <a:t>Atul</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Takur</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Thakur</a:t>
            </a:r>
            <a:r>
              <a:rPr lang="sr-Latn-RS" sz="1200" b="0" kern="1200" baseline="0" dirty="0" smtClean="0">
                <a:solidFill>
                  <a:schemeClr val="tx1"/>
                </a:solidFill>
                <a:effectLst/>
                <a:latin typeface="+mn-lt"/>
                <a:ea typeface="+mn-ea"/>
                <a:cs typeface="+mn-cs"/>
              </a:rPr>
              <a:t>) saopštio je da je osumnjičeni identifikovan kao dr Kuš </a:t>
            </a:r>
            <a:r>
              <a:rPr lang="sr-Latn-RS" sz="1200" b="0" kern="1200" baseline="0" dirty="0" err="1" smtClean="0">
                <a:solidFill>
                  <a:schemeClr val="tx1"/>
                </a:solidFill>
                <a:effectLst/>
                <a:latin typeface="+mn-lt"/>
                <a:ea typeface="+mn-ea"/>
                <a:cs typeface="+mn-cs"/>
              </a:rPr>
              <a:t>Bihari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Parašar</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Kush</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Bihari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Parashar</a:t>
            </a:r>
            <a:r>
              <a:rPr lang="sr-Latn-RS" sz="1200" b="0" kern="1200" baseline="0" dirty="0" smtClean="0">
                <a:solidFill>
                  <a:schemeClr val="tx1"/>
                </a:solidFill>
                <a:effectLst/>
                <a:latin typeface="+mn-lt"/>
                <a:ea typeface="+mn-ea"/>
                <a:cs typeface="+mn-cs"/>
              </a:rPr>
              <a:t>), a njegov pomoćnik kao </a:t>
            </a:r>
            <a:r>
              <a:rPr lang="sr-Latn-RS" sz="1200" b="0" kern="1200" baseline="0" dirty="0" err="1" smtClean="0">
                <a:solidFill>
                  <a:schemeClr val="tx1"/>
                </a:solidFill>
                <a:effectLst/>
                <a:latin typeface="+mn-lt"/>
                <a:ea typeface="+mn-ea"/>
                <a:cs typeface="+mn-cs"/>
              </a:rPr>
              <a:t>Amit</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Sing</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Singh</a:t>
            </a:r>
            <a:r>
              <a:rPr lang="sr-Latn-RS" sz="1200" b="0" kern="1200" baseline="0" dirty="0" smtClean="0">
                <a:solidFill>
                  <a:schemeClr val="tx1"/>
                </a:solidFill>
                <a:effectLst/>
                <a:latin typeface="+mn-lt"/>
                <a:ea typeface="+mn-ea"/>
                <a:cs typeface="+mn-cs"/>
              </a:rPr>
              <a:t>). Zajedno su falsifikovali bar 75 testova.</a:t>
            </a:r>
          </a:p>
          <a:p>
            <a:pPr indent="457200"/>
            <a:r>
              <a:rPr lang="sr-Latn-RS" sz="1200" b="0" kern="1200" baseline="0" dirty="0" smtClean="0">
                <a:solidFill>
                  <a:schemeClr val="tx1"/>
                </a:solidFill>
                <a:effectLst/>
                <a:latin typeface="+mn-lt"/>
                <a:ea typeface="+mn-ea"/>
                <a:cs typeface="+mn-cs"/>
              </a:rPr>
              <a:t>Policija je saopštila da je 30. avgusta dobila pritužbu od jedne laboratorije u vezi sa falsifikovanim testovima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na kojima se nalazi ime te laboratorije. Postupajući po pritužbi </a:t>
            </a:r>
            <a:r>
              <a:rPr lang="sr-Latn-RS" sz="1200" b="0" kern="1200" baseline="0" dirty="0" err="1" smtClean="0">
                <a:solidFill>
                  <a:schemeClr val="tx1"/>
                </a:solidFill>
                <a:effectLst/>
                <a:latin typeface="+mn-lt"/>
                <a:ea typeface="+mn-ea"/>
                <a:cs typeface="+mn-cs"/>
              </a:rPr>
              <a:t>poolicija</a:t>
            </a:r>
            <a:r>
              <a:rPr lang="sr-Latn-RS" sz="1200" b="0" kern="1200" baseline="0" dirty="0" smtClean="0">
                <a:solidFill>
                  <a:schemeClr val="tx1"/>
                </a:solidFill>
                <a:effectLst/>
                <a:latin typeface="+mn-lt"/>
                <a:ea typeface="+mn-ea"/>
                <a:cs typeface="+mn-cs"/>
              </a:rPr>
              <a:t> je otvorila istragu na osnovu postojanja osnovane sumnje za prevaru, falsifikovanje i  izdavanje lažnih podataka.</a:t>
            </a:r>
          </a:p>
          <a:p>
            <a:pPr indent="457200"/>
            <a:r>
              <a:rPr lang="sr-Latn-RS" sz="1200" b="0" kern="1200" baseline="0" dirty="0" smtClean="0">
                <a:solidFill>
                  <a:schemeClr val="tx1"/>
                </a:solidFill>
                <a:effectLst/>
                <a:latin typeface="+mn-lt"/>
                <a:ea typeface="+mn-ea"/>
                <a:cs typeface="+mn-cs"/>
              </a:rPr>
              <a:t>Policija je saopštila da je jedno lice koje ima registrovanu agenciju za pružanje bolničarskih  usluga i usluga medicinskih tehničara zatražilo od dr </a:t>
            </a:r>
            <a:r>
              <a:rPr lang="sr-Latn-RS" sz="1200" b="0" kern="1200" baseline="0" dirty="0" err="1" smtClean="0">
                <a:solidFill>
                  <a:schemeClr val="tx1"/>
                </a:solidFill>
                <a:effectLst/>
                <a:latin typeface="+mn-lt"/>
                <a:ea typeface="+mn-ea"/>
                <a:cs typeface="+mn-cs"/>
              </a:rPr>
              <a:t>Parašara</a:t>
            </a:r>
            <a:r>
              <a:rPr lang="sr-Latn-RS" sz="1200" b="0" kern="1200" baseline="0" dirty="0" smtClean="0">
                <a:solidFill>
                  <a:schemeClr val="tx1"/>
                </a:solidFill>
                <a:effectLst/>
                <a:latin typeface="+mn-lt"/>
                <a:ea typeface="+mn-ea"/>
                <a:cs typeface="+mn-cs"/>
              </a:rPr>
              <a:t> testove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za dve medicinske sestre, pre nego što je angažovalo za poslove u svojoj agenciji. Lekar je poslao izveštaje preko servisa  </a:t>
            </a:r>
            <a:r>
              <a:rPr lang="sr-Latn-RS" sz="1200" b="0" kern="1200" baseline="0" dirty="0" err="1" smtClean="0">
                <a:solidFill>
                  <a:schemeClr val="tx1"/>
                </a:solidFill>
                <a:effectLst/>
                <a:latin typeface="+mn-lt"/>
                <a:ea typeface="+mn-ea"/>
                <a:cs typeface="+mn-cs"/>
              </a:rPr>
              <a:t>WhatsApp</a:t>
            </a:r>
            <a:r>
              <a:rPr lang="sr-Latn-RS" sz="1200" b="0" kern="1200" baseline="0" dirty="0" smtClean="0">
                <a:solidFill>
                  <a:schemeClr val="tx1"/>
                </a:solidFill>
                <a:effectLst/>
                <a:latin typeface="+mn-lt"/>
                <a:ea typeface="+mn-ea"/>
                <a:cs typeface="+mn-cs"/>
              </a:rPr>
              <a:t> u .</a:t>
            </a:r>
            <a:r>
              <a:rPr lang="sr-Latn-RS" sz="1200" b="0" kern="1200" baseline="0" dirty="0" err="1" smtClean="0">
                <a:solidFill>
                  <a:schemeClr val="tx1"/>
                </a:solidFill>
                <a:effectLst/>
                <a:latin typeface="+mn-lt"/>
                <a:ea typeface="+mn-ea"/>
                <a:cs typeface="+mn-cs"/>
              </a:rPr>
              <a:t>pdf</a:t>
            </a:r>
            <a:r>
              <a:rPr lang="sr-Latn-RS" sz="1200" b="0" kern="1200" baseline="0" dirty="0" smtClean="0">
                <a:solidFill>
                  <a:schemeClr val="tx1"/>
                </a:solidFill>
                <a:effectLst/>
                <a:latin typeface="+mn-lt"/>
                <a:ea typeface="+mn-ea"/>
                <a:cs typeface="+mn-cs"/>
              </a:rPr>
              <a:t> formatu, a to lice je potom prosledilo te izveštaje svom klijentu koji je želeo da angažuje te dve medicinske sestre.</a:t>
            </a:r>
          </a:p>
          <a:p>
            <a:pPr indent="457200"/>
            <a:r>
              <a:rPr lang="sr-Latn-RS" sz="1200" b="0" kern="1200" baseline="0" dirty="0" smtClean="0">
                <a:solidFill>
                  <a:schemeClr val="tx1"/>
                </a:solidFill>
                <a:effectLst/>
                <a:latin typeface="+mn-lt"/>
                <a:ea typeface="+mn-ea"/>
                <a:cs typeface="+mn-cs"/>
              </a:rPr>
              <a:t>Taj klijent je uočio grešku u imenu i kontaktirao je  laboratoriju, </a:t>
            </a:r>
            <a:r>
              <a:rPr lang="sr-Latn-RS" sz="1200" b="0" kern="1200" baseline="0" dirty="0" err="1" smtClean="0">
                <a:solidFill>
                  <a:schemeClr val="tx1"/>
                </a:solidFill>
                <a:effectLst/>
                <a:latin typeface="+mn-lt"/>
                <a:ea typeface="+mn-ea"/>
                <a:cs typeface="+mn-cs"/>
              </a:rPr>
              <a:t>zatraživši</a:t>
            </a:r>
            <a:r>
              <a:rPr lang="sr-Latn-RS" sz="1200" b="0" kern="1200" baseline="0" dirty="0" smtClean="0">
                <a:solidFill>
                  <a:schemeClr val="tx1"/>
                </a:solidFill>
                <a:effectLst/>
                <a:latin typeface="+mn-lt"/>
                <a:ea typeface="+mn-ea"/>
                <a:cs typeface="+mn-cs"/>
              </a:rPr>
              <a:t> da mu pošalju novi izveštaj sa tačnim imenom. Laboratorija je međutim saopštila da nema nikakvih podataka o tome da je uopšte testirala tu medicinsku sestru.</a:t>
            </a:r>
          </a:p>
          <a:p>
            <a:pPr indent="457200"/>
            <a:r>
              <a:rPr lang="sr-Latn-RS" sz="1200" b="0" kern="1200" baseline="0" dirty="0" smtClean="0">
                <a:solidFill>
                  <a:schemeClr val="tx1"/>
                </a:solidFill>
                <a:effectLst/>
                <a:latin typeface="+mn-lt"/>
                <a:ea typeface="+mn-ea"/>
                <a:cs typeface="+mn-cs"/>
              </a:rPr>
              <a:t>Tokom istrage utvrđeno je da je lekar preporučivao ljudima da obave test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a onda je sam uzimao uzorke ili bi to činio njegov pomoćnik </a:t>
            </a:r>
            <a:r>
              <a:rPr lang="sr-Latn-RS" sz="1200" b="0" kern="1200" baseline="0" dirty="0" err="1" smtClean="0">
                <a:solidFill>
                  <a:schemeClr val="tx1"/>
                </a:solidFill>
                <a:effectLst/>
                <a:latin typeface="+mn-lt"/>
                <a:ea typeface="+mn-ea"/>
                <a:cs typeface="+mn-cs"/>
              </a:rPr>
              <a:t>Amit</a:t>
            </a:r>
            <a:r>
              <a:rPr lang="sr-Latn-RS" sz="1200" b="0" kern="1200" baseline="0" dirty="0" smtClean="0">
                <a:solidFill>
                  <a:schemeClr val="tx1"/>
                </a:solidFill>
                <a:effectLst/>
                <a:latin typeface="+mn-lt"/>
                <a:ea typeface="+mn-ea"/>
                <a:cs typeface="+mn-cs"/>
              </a:rPr>
              <a:t>. Njih dvojica potom te uzorke ne bi poslali na testiranje u laboratoriju, već bi napravili falsifikovane izveštaje centara u kojima su pacijenti želeli da se testiranje obavi. „Budući da su svi ti izveštaji napravljeni u </a:t>
            </a:r>
            <a:r>
              <a:rPr lang="sr-Latn-RS" sz="1200" b="0" kern="1200" baseline="0" dirty="0" err="1" smtClean="0">
                <a:solidFill>
                  <a:schemeClr val="tx1"/>
                </a:solidFill>
                <a:effectLst/>
                <a:latin typeface="+mn-lt"/>
                <a:ea typeface="+mn-ea"/>
                <a:cs typeface="+mn-cs"/>
              </a:rPr>
              <a:t>pdf</a:t>
            </a:r>
            <a:r>
              <a:rPr lang="sr-Latn-RS" sz="1200" b="0" kern="1200" baseline="0" dirty="0" smtClean="0">
                <a:solidFill>
                  <a:schemeClr val="tx1"/>
                </a:solidFill>
                <a:effectLst/>
                <a:latin typeface="+mn-lt"/>
                <a:ea typeface="+mn-ea"/>
                <a:cs typeface="+mn-cs"/>
              </a:rPr>
              <a:t> formatu na računaru i da su ih pacijentima slali preko servisa </a:t>
            </a:r>
            <a:r>
              <a:rPr lang="sr-Latn-RS" sz="1200" b="0" kern="1200" baseline="0" dirty="0" err="1" smtClean="0">
                <a:solidFill>
                  <a:schemeClr val="tx1"/>
                </a:solidFill>
                <a:effectLst/>
                <a:latin typeface="+mn-lt"/>
                <a:ea typeface="+mn-ea"/>
                <a:cs typeface="+mn-cs"/>
              </a:rPr>
              <a:t>WhatsApp</a:t>
            </a:r>
            <a:r>
              <a:rPr lang="sr-Latn-RS" sz="1200" b="0" kern="1200" baseline="0" dirty="0" smtClean="0">
                <a:solidFill>
                  <a:schemeClr val="tx1"/>
                </a:solidFill>
                <a:effectLst/>
                <a:latin typeface="+mn-lt"/>
                <a:ea typeface="+mn-ea"/>
                <a:cs typeface="+mn-cs"/>
              </a:rPr>
              <a:t>, bilo je teško uočiti razliku između falsifikovanog i autentičnog izveštaja o testiranju“, kazao je g. </a:t>
            </a:r>
            <a:r>
              <a:rPr lang="sr-Latn-RS" sz="1200" b="0" kern="1200" baseline="0" dirty="0" err="1" smtClean="0">
                <a:solidFill>
                  <a:schemeClr val="tx1"/>
                </a:solidFill>
                <a:effectLst/>
                <a:latin typeface="+mn-lt"/>
                <a:ea typeface="+mn-ea"/>
                <a:cs typeface="+mn-cs"/>
              </a:rPr>
              <a:t>Takur</a:t>
            </a:r>
            <a:r>
              <a:rPr lang="sr-Latn-RS" sz="1200" b="0" kern="1200" baseline="0" dirty="0" smtClean="0">
                <a:solidFill>
                  <a:schemeClr val="tx1"/>
                </a:solidFill>
                <a:effectLst/>
                <a:latin typeface="+mn-lt"/>
                <a:ea typeface="+mn-ea"/>
                <a:cs typeface="+mn-cs"/>
              </a:rPr>
              <a:t>.</a:t>
            </a:r>
          </a:p>
          <a:p>
            <a:pPr indent="457200"/>
            <a:r>
              <a:rPr lang="sr-Latn-RS" sz="1200" b="0" kern="1200" baseline="0" dirty="0" smtClean="0">
                <a:solidFill>
                  <a:schemeClr val="tx1"/>
                </a:solidFill>
                <a:effectLst/>
                <a:latin typeface="+mn-lt"/>
                <a:ea typeface="+mn-ea"/>
                <a:cs typeface="+mn-cs"/>
              </a:rPr>
              <a:t>Lekar je, kako je saopštila policija, naplaćivao 2.400 </a:t>
            </a:r>
            <a:r>
              <a:rPr lang="sr-Latn-RS" sz="1200" b="0" kern="1200" baseline="0" dirty="0" err="1" smtClean="0">
                <a:solidFill>
                  <a:schemeClr val="tx1"/>
                </a:solidFill>
                <a:effectLst/>
                <a:latin typeface="+mn-lt"/>
                <a:ea typeface="+mn-ea"/>
                <a:cs typeface="+mn-cs"/>
              </a:rPr>
              <a:t>rupija</a:t>
            </a:r>
            <a:r>
              <a:rPr lang="sr-Latn-RS" sz="1200" b="0" kern="1200" baseline="0" dirty="0" smtClean="0">
                <a:solidFill>
                  <a:schemeClr val="tx1"/>
                </a:solidFill>
                <a:effectLst/>
                <a:latin typeface="+mn-lt"/>
                <a:ea typeface="+mn-ea"/>
                <a:cs typeface="+mn-cs"/>
              </a:rPr>
              <a:t> za jedan test.</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a:t>
            </a:r>
            <a:r>
              <a:rPr lang="en-US" sz="1200" kern="1200" dirty="0" smtClean="0">
                <a:solidFill>
                  <a:schemeClr val="tx1"/>
                </a:solidFill>
                <a:effectLst/>
                <a:latin typeface="+mn-lt"/>
                <a:ea typeface="+mn-ea"/>
                <a:cs typeface="+mn-cs"/>
              </a:rPr>
              <a:t>	</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Ovaj slajd prikazuje novinski članak o lekaru i njegovom pomoćniku koji su uhapšeni u Indiji zbog toga što su navodno pripremili falsifikovani izveštaj o testu za </a:t>
            </a:r>
            <a:r>
              <a:rPr lang="sr-Latn-RS" sz="1200" kern="1200" dirty="0" err="1" smtClean="0">
                <a:solidFill>
                  <a:schemeClr val="tx1"/>
                </a:solidFill>
                <a:effectLst/>
                <a:latin typeface="+mn-lt"/>
                <a:ea typeface="+mn-ea"/>
                <a:cs typeface="+mn-cs"/>
              </a:rPr>
              <a:t>kovid</a:t>
            </a:r>
            <a:r>
              <a:rPr lang="sr-Latn-RS" sz="1200" kern="1200" dirty="0" smtClean="0">
                <a:solidFill>
                  <a:schemeClr val="tx1"/>
                </a:solidFill>
                <a:effectLst/>
                <a:latin typeface="+mn-lt"/>
                <a:ea typeface="+mn-ea"/>
                <a:cs typeface="+mn-cs"/>
              </a:rPr>
              <a:t>-19. Prema tom članku, lekar je prikupljao uzorke od pacijenata, ali ih nije slao na testiranje. Umesto toga, pripremao je falsifikovane rezultate tako što je u PDF formatu menjao rezultate testa na svom računaru. Potom bi te rezultate testa slao pacijentima koristeći </a:t>
            </a:r>
            <a:r>
              <a:rPr lang="sr-Latn-RS" sz="1200" i="1" kern="1200" dirty="0" err="1" smtClean="0">
                <a:solidFill>
                  <a:schemeClr val="tx1"/>
                </a:solidFill>
                <a:effectLst/>
                <a:latin typeface="+mn-lt"/>
                <a:ea typeface="+mn-ea"/>
                <a:cs typeface="+mn-cs"/>
              </a:rPr>
              <a:t>WhatsApp</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za novinski članak: https://www.thehindu.com/news/cities/Delhi/doctor-aide-arrested-for-giving-forged-covid-19-test-reports/article32526435.ece </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(Tekst na slici)</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1" kern="1200" dirty="0" smtClean="0">
                <a:solidFill>
                  <a:schemeClr val="tx1"/>
                </a:solidFill>
                <a:effectLst/>
                <a:latin typeface="+mn-lt"/>
                <a:ea typeface="+mn-ea"/>
                <a:cs typeface="+mn-cs"/>
              </a:rPr>
              <a:t>HSBC</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b="1"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HSBC banka </a:t>
            </a:r>
            <a:r>
              <a:rPr lang="sr-Latn-RS" sz="1200" b="0" kern="1200" dirty="0" err="1" smtClean="0">
                <a:solidFill>
                  <a:schemeClr val="tx1"/>
                </a:solidFill>
                <a:effectLst/>
                <a:latin typeface="+mn-lt"/>
                <a:ea typeface="+mn-ea"/>
                <a:cs typeface="+mn-cs"/>
              </a:rPr>
              <a:t>Plc</a:t>
            </a:r>
            <a:r>
              <a:rPr lang="sr-Latn-RS" sz="1200" b="0" kern="1200" dirty="0" smtClean="0">
                <a:solidFill>
                  <a:schemeClr val="tx1"/>
                </a:solidFill>
                <a:effectLst/>
                <a:latin typeface="+mn-lt"/>
                <a:ea typeface="+mn-ea"/>
                <a:cs typeface="+mn-cs"/>
              </a:rPr>
              <a:t> čvrsto je opredeljena za održavanje bezbednog okruženja zajednice svojih klijenata. Da bi zaštitila bezbednost vašeg računa HSBC banka </a:t>
            </a:r>
            <a:r>
              <a:rPr lang="sr-Latn-RS" sz="1200" b="0" kern="1200" dirty="0" err="1" smtClean="0">
                <a:solidFill>
                  <a:schemeClr val="tx1"/>
                </a:solidFill>
                <a:effectLst/>
                <a:latin typeface="+mn-lt"/>
                <a:ea typeface="+mn-ea"/>
                <a:cs typeface="+mn-cs"/>
              </a:rPr>
              <a:t>Plc</a:t>
            </a:r>
            <a:r>
              <a:rPr lang="sr-Latn-RS" sz="1200" b="0" kern="1200" dirty="0" smtClean="0">
                <a:solidFill>
                  <a:schemeClr val="tx1"/>
                </a:solidFill>
                <a:effectLst/>
                <a:latin typeface="+mn-lt"/>
                <a:ea typeface="+mn-ea"/>
                <a:cs typeface="+mn-cs"/>
              </a:rPr>
              <a:t> koristi neke od najsavremenijih bezbednosnih sistema u svetu a naši timovi za borbu protiv računarskih prevara redovno analiziraju i </a:t>
            </a:r>
            <a:r>
              <a:rPr lang="sr-Latn-RS" sz="1200" b="0" kern="1200" dirty="0" err="1" smtClean="0">
                <a:solidFill>
                  <a:schemeClr val="tx1"/>
                </a:solidFill>
                <a:effectLst/>
                <a:latin typeface="+mn-lt"/>
                <a:ea typeface="+mn-ea"/>
                <a:cs typeface="+mn-cs"/>
              </a:rPr>
              <a:t>skeniraju</a:t>
            </a:r>
            <a:r>
              <a:rPr lang="sr-Latn-RS" sz="1200" b="0" kern="1200" dirty="0" smtClean="0">
                <a:solidFill>
                  <a:schemeClr val="tx1"/>
                </a:solidFill>
                <a:effectLst/>
                <a:latin typeface="+mn-lt"/>
                <a:ea typeface="+mn-ea"/>
                <a:cs typeface="+mn-cs"/>
              </a:rPr>
              <a:t> sistem HSBC ne bi li otkrili neuobičajene aktivnosti.</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Obraćamo vam se kako bismo vas obavestili da je 1. novembra 2006. naš tim za analizu računa identifikovao neku neuobičajenu aktivnost na vašem računu. U skladu sa korisničkim ugovorom koji ste sklopili sa HSBC bankom i kako bi vas uverili da vaš račun nije kompromitovan, ograničili smo pristup vašem računu. pristup vašem računu ostaje ograničen sve dok to pitanje ne bude rešeno.</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Kako bismo mogli da obezbedimo vaš račun i kako bismo vam brzo omogućili puni pristup računu, možda će nam biti potrebne neke dodatne informacije iz sledećeg razloga:</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Obavešteni smo da je kartica koja je vezana za vaš račun prijavljena kao izgubljena ili ukradena, ili da je bilo nekih dodatnih problema s vašom karticom.</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Ovaj proces obavezan i ako ne bude okončan u najkraćem roku vaš račun ili kreditna kartica mogu  podlegati privremenoj suspenziji.</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Na slajdu se vidi još jedan primer falsifikovanja u vezi s računarima (radi se o „pecanju”). Predavač može da ukaže na tekst </a:t>
            </a:r>
            <a:r>
              <a:rPr lang="sr-Latn-RS" sz="1200" kern="1200" dirty="0" err="1" smtClean="0">
                <a:solidFill>
                  <a:schemeClr val="tx1"/>
                </a:solidFill>
                <a:effectLst/>
                <a:latin typeface="+mn-lt"/>
                <a:ea typeface="+mn-ea"/>
                <a:cs typeface="+mn-cs"/>
              </a:rPr>
              <a:t>imejla</a:t>
            </a:r>
            <a:r>
              <a:rPr lang="sr-Latn-RS" sz="1200" kern="1200" dirty="0" smtClean="0">
                <a:solidFill>
                  <a:schemeClr val="tx1"/>
                </a:solidFill>
                <a:effectLst/>
                <a:latin typeface="+mn-lt"/>
                <a:ea typeface="+mn-ea"/>
                <a:cs typeface="+mn-cs"/>
              </a:rPr>
              <a:t> (pokazujući </a:t>
            </a:r>
            <a:r>
              <a:rPr lang="sr-Latn-RS" sz="1200" kern="1200" dirty="0" err="1" smtClean="0">
                <a:solidFill>
                  <a:schemeClr val="tx1"/>
                </a:solidFill>
                <a:effectLst/>
                <a:latin typeface="+mn-lt"/>
                <a:ea typeface="+mn-ea"/>
                <a:cs typeface="+mn-cs"/>
              </a:rPr>
              <a:t>logotip</a:t>
            </a:r>
            <a:r>
              <a:rPr lang="sr-Latn-RS" sz="1200" kern="1200" dirty="0" smtClean="0">
                <a:solidFill>
                  <a:schemeClr val="tx1"/>
                </a:solidFill>
                <a:effectLst/>
                <a:latin typeface="+mn-lt"/>
                <a:ea typeface="+mn-ea"/>
                <a:cs typeface="+mn-cs"/>
              </a:rPr>
              <a:t> i ime pošiljaoca) koji bi mogao da sugeriše da je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dobijen od banke HSBC. Predavač može da objasni da se takvi </a:t>
            </a:r>
            <a:r>
              <a:rPr lang="sr-Latn-RS" sz="1200" kern="1200" dirty="0" err="1" smtClean="0">
                <a:solidFill>
                  <a:schemeClr val="tx1"/>
                </a:solidFill>
                <a:effectLst/>
                <a:latin typeface="+mn-lt"/>
                <a:ea typeface="+mn-ea"/>
                <a:cs typeface="+mn-cs"/>
              </a:rPr>
              <a:t>mejlovi</a:t>
            </a:r>
            <a:r>
              <a:rPr lang="sr-Latn-RS" sz="1200" kern="1200" dirty="0" smtClean="0">
                <a:solidFill>
                  <a:schemeClr val="tx1"/>
                </a:solidFill>
                <a:effectLst/>
                <a:latin typeface="+mn-lt"/>
                <a:ea typeface="+mn-ea"/>
                <a:cs typeface="+mn-cs"/>
              </a:rPr>
              <a:t> često šalju u nameri da se predstave kao dokumenti koji se mogu upotrebiti u pravne svrhe, kao što je pokretanje finansijskih transakcija. </a:t>
            </a:r>
            <a:endParaRPr lang="en-U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en-GB" altLang="sr-Latn-RS" dirty="0"/>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0" kern="1200" dirty="0" err="1" smtClean="0">
                <a:solidFill>
                  <a:schemeClr val="tx1"/>
                </a:solidFill>
                <a:effectLst/>
                <a:latin typeface="+mn-lt"/>
                <a:ea typeface="+mn-ea"/>
                <a:cs typeface="+mn-cs"/>
              </a:rPr>
              <a:t>Bank</a:t>
            </a:r>
            <a:r>
              <a:rPr lang="sr-Latn-RS" sz="1200" b="0" kern="1200" dirty="0" smtClean="0">
                <a:solidFill>
                  <a:schemeClr val="tx1"/>
                </a:solidFill>
                <a:effectLst/>
                <a:latin typeface="+mn-lt"/>
                <a:ea typeface="+mn-ea"/>
                <a:cs typeface="+mn-cs"/>
              </a:rPr>
              <a:t> of </a:t>
            </a:r>
            <a:r>
              <a:rPr lang="sr-Latn-RS" sz="1200" b="0" kern="1200" dirty="0" err="1" smtClean="0">
                <a:solidFill>
                  <a:schemeClr val="tx1"/>
                </a:solidFill>
                <a:effectLst/>
                <a:latin typeface="+mn-lt"/>
                <a:ea typeface="+mn-ea"/>
                <a:cs typeface="+mn-cs"/>
              </a:rPr>
              <a:t>America</a:t>
            </a:r>
            <a:r>
              <a:rPr lang="sr-Latn-RS" sz="1200" b="0" kern="1200" dirty="0" smtClean="0">
                <a:solidFill>
                  <a:schemeClr val="tx1"/>
                </a:solidFill>
                <a:effectLst/>
                <a:latin typeface="+mn-lt"/>
                <a:ea typeface="+mn-ea"/>
                <a:cs typeface="+mn-cs"/>
              </a:rPr>
              <a:t>: Važno obaveštenje – utorak, 16. januar 2007.</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Dragi </a:t>
            </a:r>
            <a:r>
              <a:rPr lang="sr-Latn-RS" sz="1200" b="0" kern="1200" dirty="0" err="1" smtClean="0">
                <a:solidFill>
                  <a:schemeClr val="tx1"/>
                </a:solidFill>
                <a:effectLst/>
                <a:latin typeface="+mn-lt"/>
                <a:ea typeface="+mn-ea"/>
                <a:cs typeface="+mn-cs"/>
              </a:rPr>
              <a:t>korisniče</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Bank</a:t>
            </a:r>
            <a:r>
              <a:rPr lang="sr-Latn-RS" sz="1200" b="0" kern="1200" dirty="0" smtClean="0">
                <a:solidFill>
                  <a:schemeClr val="tx1"/>
                </a:solidFill>
                <a:effectLst/>
                <a:latin typeface="+mn-lt"/>
                <a:ea typeface="+mn-ea"/>
                <a:cs typeface="+mn-cs"/>
              </a:rPr>
              <a:t> of </a:t>
            </a:r>
            <a:r>
              <a:rPr lang="sr-Latn-RS" sz="1200" b="0" kern="1200" dirty="0" err="1" smtClean="0">
                <a:solidFill>
                  <a:schemeClr val="tx1"/>
                </a:solidFill>
                <a:effectLst/>
                <a:latin typeface="+mn-lt"/>
                <a:ea typeface="+mn-ea"/>
                <a:cs typeface="+mn-cs"/>
              </a:rPr>
              <a:t>America</a:t>
            </a:r>
            <a:r>
              <a:rPr lang="sr-Latn-RS" sz="1200" b="0" kern="1200" dirty="0" smtClean="0">
                <a:solidFill>
                  <a:schemeClr val="tx1"/>
                </a:solidFill>
                <a:effectLst/>
                <a:latin typeface="+mn-lt"/>
                <a:ea typeface="+mn-ea"/>
                <a:cs typeface="+mn-cs"/>
              </a:rPr>
              <a:t>,</a:t>
            </a:r>
          </a:p>
          <a:p>
            <a:pPr indent="457200"/>
            <a:endParaRPr lang="sr-Latn-RS" sz="1200" b="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Odeljenje za zaštitu </a:t>
            </a:r>
            <a:r>
              <a:rPr lang="sr-Latn-RS" sz="1200" kern="1200" dirty="0" err="1" smtClean="0">
                <a:solidFill>
                  <a:schemeClr val="tx1"/>
                </a:solidFill>
                <a:effectLst/>
                <a:latin typeface="+mn-lt"/>
                <a:ea typeface="+mn-ea"/>
                <a:cs typeface="+mn-cs"/>
              </a:rPr>
              <a:t>Bank</a:t>
            </a:r>
            <a:r>
              <a:rPr lang="sr-Latn-RS" sz="1200" kern="1200" dirty="0" smtClean="0">
                <a:solidFill>
                  <a:schemeClr val="tx1"/>
                </a:solidFill>
                <a:effectLst/>
                <a:latin typeface="+mn-lt"/>
                <a:ea typeface="+mn-ea"/>
                <a:cs typeface="+mn-cs"/>
              </a:rPr>
              <a:t> of </a:t>
            </a:r>
            <a:r>
              <a:rPr lang="sr-Latn-RS" sz="1200" kern="1200" dirty="0" err="1" smtClean="0">
                <a:solidFill>
                  <a:schemeClr val="tx1"/>
                </a:solidFill>
                <a:effectLst/>
                <a:latin typeface="+mn-lt"/>
                <a:ea typeface="+mn-ea"/>
                <a:cs typeface="+mn-cs"/>
              </a:rPr>
              <a:t>America</a:t>
            </a:r>
            <a:r>
              <a:rPr lang="sr-Latn-RS" sz="1200" kern="1200" dirty="0" smtClean="0">
                <a:solidFill>
                  <a:schemeClr val="tx1"/>
                </a:solidFill>
                <a:effectLst/>
                <a:latin typeface="+mn-lt"/>
                <a:ea typeface="+mn-ea"/>
                <a:cs typeface="+mn-cs"/>
              </a:rPr>
              <a:t> traži od vas da započnete postupak potvrđivanja podataka</a:t>
            </a:r>
            <a:r>
              <a:rPr lang="sr-Latn-RS" sz="1200" kern="1200" baseline="0" dirty="0" smtClean="0">
                <a:solidFill>
                  <a:schemeClr val="tx1"/>
                </a:solidFill>
                <a:effectLst/>
                <a:latin typeface="+mn-lt"/>
                <a:ea typeface="+mn-ea"/>
                <a:cs typeface="+mn-cs"/>
              </a:rPr>
              <a:t> o klijentu. Kliknite na link koji se nalazi na dnu ove poruke i dobićete sva neophodna uputstva o tome kako da  završiti postupak potvrđivanja. Sledeće korake treba da preduzmu svi klijenti Bak of </a:t>
            </a:r>
            <a:r>
              <a:rPr lang="sr-Latn-RS" sz="1200" kern="1200" baseline="0" dirty="0" err="1" smtClean="0">
                <a:solidFill>
                  <a:schemeClr val="tx1"/>
                </a:solidFill>
                <a:effectLst/>
                <a:latin typeface="+mn-lt"/>
                <a:ea typeface="+mn-ea"/>
                <a:cs typeface="+mn-cs"/>
              </a:rPr>
              <a:t>America</a:t>
            </a:r>
            <a:r>
              <a:rPr lang="sr-Latn-RS" sz="1200" kern="1200" baseline="0" dirty="0" smtClean="0">
                <a:solidFill>
                  <a:schemeClr val="tx1"/>
                </a:solidFill>
                <a:effectLst/>
                <a:latin typeface="+mn-lt"/>
                <a:ea typeface="+mn-ea"/>
                <a:cs typeface="+mn-cs"/>
              </a:rPr>
              <a:t>.</a:t>
            </a:r>
          </a:p>
          <a:p>
            <a:pPr indent="457200"/>
            <a:r>
              <a:rPr lang="sr-Latn-RS" sz="1200" kern="1200" baseline="0" dirty="0" smtClean="0">
                <a:solidFill>
                  <a:schemeClr val="tx1"/>
                </a:solidFill>
                <a:effectLst/>
                <a:latin typeface="+mn-lt"/>
                <a:ea typeface="+mn-ea"/>
                <a:cs typeface="+mn-cs"/>
              </a:rPr>
              <a:t>Odeljenje </a:t>
            </a:r>
            <a:r>
              <a:rPr lang="sr-Latn-RS" sz="1200" kern="1200" baseline="0" dirty="0" err="1" smtClean="0">
                <a:solidFill>
                  <a:schemeClr val="tx1"/>
                </a:solidFill>
                <a:effectLst/>
                <a:latin typeface="+mn-lt"/>
                <a:ea typeface="+mn-ea"/>
                <a:cs typeface="+mn-cs"/>
              </a:rPr>
              <a:t>Bank</a:t>
            </a:r>
            <a:r>
              <a:rPr lang="sr-Latn-RS" sz="1200" kern="1200" baseline="0" dirty="0" smtClean="0">
                <a:solidFill>
                  <a:schemeClr val="tx1"/>
                </a:solidFill>
                <a:effectLst/>
                <a:latin typeface="+mn-lt"/>
                <a:ea typeface="+mn-ea"/>
                <a:cs typeface="+mn-cs"/>
              </a:rPr>
              <a:t> of </a:t>
            </a:r>
            <a:r>
              <a:rPr lang="sr-Latn-RS" sz="1200" kern="1200" baseline="0" dirty="0" err="1" smtClean="0">
                <a:solidFill>
                  <a:schemeClr val="tx1"/>
                </a:solidFill>
                <a:effectLst/>
                <a:latin typeface="+mn-lt"/>
                <a:ea typeface="+mn-ea"/>
                <a:cs typeface="+mn-cs"/>
              </a:rPr>
              <a:t>America</a:t>
            </a:r>
            <a:r>
              <a:rPr lang="sr-Latn-RS" sz="1200" kern="1200" baseline="0" dirty="0" smtClean="0">
                <a:solidFill>
                  <a:schemeClr val="tx1"/>
                </a:solidFill>
                <a:effectLst/>
                <a:latin typeface="+mn-lt"/>
                <a:ea typeface="+mn-ea"/>
                <a:cs typeface="+mn-cs"/>
              </a:rPr>
              <a:t> izvinjava se zbog neprijatnosti i veoma je zahvalno na vašoj saradnji.</a:t>
            </a:r>
          </a:p>
          <a:p>
            <a:pPr indent="457200"/>
            <a:r>
              <a:rPr lang="sr-Latn-RS" sz="1200" kern="1200" baseline="0" dirty="0" smtClean="0">
                <a:solidFill>
                  <a:schemeClr val="tx1"/>
                </a:solidFill>
                <a:effectLst/>
                <a:latin typeface="+mn-lt"/>
                <a:ea typeface="+mn-ea"/>
                <a:cs typeface="+mn-cs"/>
              </a:rPr>
              <a:t>Da biste započeli postupak potvrđivanja, kliknite na sledeći link:</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slajdu je prikazan još jedan primer falsifikovanja u vezi s računarima („pecanje”). Predavač može da ukaže na tekst </a:t>
            </a:r>
            <a:r>
              <a:rPr lang="sr-Latn-RS" sz="1200" kern="1200" dirty="0" err="1" smtClean="0">
                <a:solidFill>
                  <a:schemeClr val="tx1"/>
                </a:solidFill>
                <a:effectLst/>
                <a:latin typeface="+mn-lt"/>
                <a:ea typeface="+mn-ea"/>
                <a:cs typeface="+mn-cs"/>
              </a:rPr>
              <a:t>imejla</a:t>
            </a:r>
            <a:r>
              <a:rPr lang="sr-Latn-RS" sz="1200" kern="1200" dirty="0" smtClean="0">
                <a:solidFill>
                  <a:schemeClr val="tx1"/>
                </a:solidFill>
                <a:effectLst/>
                <a:latin typeface="+mn-lt"/>
                <a:ea typeface="+mn-ea"/>
                <a:cs typeface="+mn-cs"/>
              </a:rPr>
              <a:t> (posebno pokazujući </a:t>
            </a:r>
            <a:r>
              <a:rPr lang="sr-Latn-RS" sz="1200" kern="1200" dirty="0" err="1" smtClean="0">
                <a:solidFill>
                  <a:schemeClr val="tx1"/>
                </a:solidFill>
                <a:effectLst/>
                <a:latin typeface="+mn-lt"/>
                <a:ea typeface="+mn-ea"/>
                <a:cs typeface="+mn-cs"/>
              </a:rPr>
              <a:t>logotip</a:t>
            </a:r>
            <a:r>
              <a:rPr lang="sr-Latn-RS" sz="1200" kern="1200" dirty="0" smtClean="0">
                <a:solidFill>
                  <a:schemeClr val="tx1"/>
                </a:solidFill>
                <a:effectLst/>
                <a:latin typeface="+mn-lt"/>
                <a:ea typeface="+mn-ea"/>
                <a:cs typeface="+mn-cs"/>
              </a:rPr>
              <a:t> i ime pošiljaoca) koji treba da sugeriše da je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dobijen od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bankarskog sistema </a:t>
            </a:r>
            <a:r>
              <a:rPr lang="sr-Latn-RS" sz="1200" i="1" kern="1200" dirty="0" err="1" smtClean="0">
                <a:solidFill>
                  <a:schemeClr val="tx1"/>
                </a:solidFill>
                <a:effectLst/>
                <a:latin typeface="+mn-lt"/>
                <a:ea typeface="+mn-ea"/>
                <a:cs typeface="+mn-cs"/>
              </a:rPr>
              <a:t>Bank</a:t>
            </a:r>
            <a:r>
              <a:rPr lang="sr-Latn-RS" sz="1200" i="1" kern="1200" dirty="0" smtClean="0">
                <a:solidFill>
                  <a:schemeClr val="tx1"/>
                </a:solidFill>
                <a:effectLst/>
                <a:latin typeface="+mn-lt"/>
                <a:ea typeface="+mn-ea"/>
                <a:cs typeface="+mn-cs"/>
              </a:rPr>
              <a:t> of </a:t>
            </a:r>
            <a:r>
              <a:rPr lang="sr-Latn-RS" sz="1200" i="1" kern="1200" dirty="0" err="1" smtClean="0">
                <a:solidFill>
                  <a:schemeClr val="tx1"/>
                </a:solidFill>
                <a:effectLst/>
                <a:latin typeface="+mn-lt"/>
                <a:ea typeface="+mn-ea"/>
                <a:cs typeface="+mn-cs"/>
              </a:rPr>
              <a:t>America</a:t>
            </a:r>
            <a:r>
              <a:rPr lang="sr-Latn-RS" sz="1200" i="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 Predavač onda može da objasni da </a:t>
            </a:r>
            <a:r>
              <a:rPr lang="sr-Latn-RS" sz="1200" i="1" kern="1200" dirty="0" smtClean="0">
                <a:solidFill>
                  <a:schemeClr val="tx1"/>
                </a:solidFill>
                <a:effectLst/>
                <a:latin typeface="+mn-lt"/>
                <a:ea typeface="+mn-ea"/>
                <a:cs typeface="+mn-cs"/>
              </a:rPr>
              <a:t>URL</a:t>
            </a:r>
            <a:r>
              <a:rPr lang="sr-Latn-RS" sz="1200" kern="1200" dirty="0" smtClean="0">
                <a:solidFill>
                  <a:schemeClr val="tx1"/>
                </a:solidFill>
                <a:effectLst/>
                <a:latin typeface="+mn-lt"/>
                <a:ea typeface="+mn-ea"/>
                <a:cs typeface="+mn-cs"/>
              </a:rPr>
              <a:t> na tom </a:t>
            </a:r>
            <a:r>
              <a:rPr lang="sr-Latn-RS" sz="1200" kern="1200" dirty="0" err="1" smtClean="0">
                <a:solidFill>
                  <a:schemeClr val="tx1"/>
                </a:solidFill>
                <a:effectLst/>
                <a:latin typeface="+mn-lt"/>
                <a:ea typeface="+mn-ea"/>
                <a:cs typeface="+mn-cs"/>
              </a:rPr>
              <a:t>imejlu</a:t>
            </a:r>
            <a:r>
              <a:rPr lang="sr-Latn-RS" sz="1200" kern="1200" dirty="0" smtClean="0">
                <a:solidFill>
                  <a:schemeClr val="tx1"/>
                </a:solidFill>
                <a:effectLst/>
                <a:latin typeface="+mn-lt"/>
                <a:ea typeface="+mn-ea"/>
                <a:cs typeface="+mn-cs"/>
              </a:rPr>
              <a:t>, u stvari, upućuje na veb-sajt trećeg lica koji nije povezan sa </a:t>
            </a:r>
            <a:r>
              <a:rPr lang="sr-Latn-RS" sz="1200" i="1" kern="1200" dirty="0" smtClean="0">
                <a:solidFill>
                  <a:schemeClr val="tx1"/>
                </a:solidFill>
                <a:effectLst/>
                <a:latin typeface="+mn-lt"/>
                <a:ea typeface="+mn-ea"/>
                <a:cs typeface="+mn-cs"/>
              </a:rPr>
              <a:t>Banka of </a:t>
            </a:r>
            <a:r>
              <a:rPr lang="sr-Latn-RS" sz="1200" i="1" kern="1200" dirty="0" err="1" smtClean="0">
                <a:solidFill>
                  <a:schemeClr val="tx1"/>
                </a:solidFill>
                <a:effectLst/>
                <a:latin typeface="+mn-lt"/>
                <a:ea typeface="+mn-ea"/>
                <a:cs typeface="+mn-cs"/>
              </a:rPr>
              <a:t>America</a:t>
            </a:r>
            <a:r>
              <a:rPr lang="sr-Latn-RS" sz="1200" kern="1200" dirty="0" smtClean="0">
                <a:solidFill>
                  <a:schemeClr val="tx1"/>
                </a:solidFill>
                <a:effectLst/>
                <a:latin typeface="+mn-lt"/>
                <a:ea typeface="+mn-ea"/>
                <a:cs typeface="+mn-cs"/>
              </a:rPr>
              <a:t> nego je reč o prevari. Predavač može da objasni da se takvi </a:t>
            </a:r>
            <a:r>
              <a:rPr lang="sr-Latn-RS" sz="1200" kern="1200" dirty="0" err="1" smtClean="0">
                <a:solidFill>
                  <a:schemeClr val="tx1"/>
                </a:solidFill>
                <a:effectLst/>
                <a:latin typeface="+mn-lt"/>
                <a:ea typeface="+mn-ea"/>
                <a:cs typeface="+mn-cs"/>
              </a:rPr>
              <a:t>imejlovi</a:t>
            </a:r>
            <a:r>
              <a:rPr lang="sr-Latn-RS" sz="1200" kern="1200" dirty="0" smtClean="0">
                <a:solidFill>
                  <a:schemeClr val="tx1"/>
                </a:solidFill>
                <a:effectLst/>
                <a:latin typeface="+mn-lt"/>
                <a:ea typeface="+mn-ea"/>
                <a:cs typeface="+mn-cs"/>
              </a:rPr>
              <a:t> često šalju u nameri da ih primaoci prihvate kao verodostojne i da ih koriste u pravnom saobraćaju, npr. da na osnovu njih pokrenu finansijske transakcije.</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r-Latn-RS" sz="1400" dirty="0">
                <a:latin typeface="Arial Black" panose="020B0A04020102020204" pitchFamily="34" charset="0"/>
              </a:rPr>
              <a:t>Uvodni kurs </a:t>
            </a:r>
            <a:r>
              <a:rPr lang="sr-Latn-RS" sz="1400" dirty="0" err="1">
                <a:latin typeface="Arial Black" panose="020B0A04020102020204" pitchFamily="34" charset="0"/>
              </a:rPr>
              <a:t>Pravosudne</a:t>
            </a:r>
            <a:r>
              <a:rPr lang="sr-Latn-RS" sz="1400" dirty="0">
                <a:latin typeface="Arial Black" panose="020B0A04020102020204" pitchFamily="34" charset="0"/>
              </a:rPr>
              <a:t> obuke o </a:t>
            </a:r>
            <a:r>
              <a:rPr lang="sr-Latn-RS" sz="1400" dirty="0" err="1">
                <a:latin typeface="Arial Black" panose="020B0A04020102020204" pitchFamily="34" charset="0"/>
              </a:rPr>
              <a:t>visokotehnološkom</a:t>
            </a:r>
            <a:r>
              <a:rPr lang="sr-Latn-RS" sz="1400" dirty="0">
                <a:latin typeface="Arial Black" panose="020B0A04020102020204" pitchFamily="34" charset="0"/>
              </a:rPr>
              <a:t> kriminalu i elektronskim dokazima</a:t>
            </a:r>
            <a:endParaRPr lang="en-GB" dirty="0">
              <a:latin typeface="Arial Black" panose="020B0A04020102020204" pitchFamily="34" charset="0"/>
            </a:endParaRPr>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p:txBody>
          <a:bodyPr>
            <a:normAutofit lnSpcReduction="10000"/>
          </a:bodyPr>
          <a:lstStyle/>
          <a:p>
            <a:pPr>
              <a:spcBef>
                <a:spcPct val="0"/>
              </a:spcBef>
            </a:pPr>
            <a:r>
              <a:rPr lang="sr-Latn-RS" altLang="en-US" sz="3200" dirty="0" smtClean="0">
                <a:latin typeface="+mn-lt"/>
              </a:rPr>
              <a:t>Materijalne odredbe Budimpeštanske konvencije – Deo </a:t>
            </a:r>
            <a:r>
              <a:rPr lang="en-GB" altLang="en-US" sz="3200" dirty="0" smtClean="0">
                <a:latin typeface="+mn-lt"/>
              </a:rPr>
              <a:t>2</a:t>
            </a:r>
            <a:r>
              <a:rPr lang="sr-Latn-RS" altLang="en-US" sz="3200" dirty="0" smtClean="0">
                <a:latin typeface="+mn-lt"/>
              </a:rPr>
              <a:t>.</a:t>
            </a:r>
            <a:endParaRPr lang="en-GB" altLang="en-US" sz="14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sr-Latn-RS" altLang="en-US" sz="1400" i="1" dirty="0" smtClean="0">
                <a:latin typeface="+mn-lt"/>
              </a:rPr>
              <a:t>Savet Evrope</a:t>
            </a:r>
            <a:endParaRPr lang="en-GB" altLang="en-US" sz="1400" i="1" dirty="0">
              <a:latin typeface="+mn-lt"/>
            </a:endParaRPr>
          </a:p>
          <a:p>
            <a:pPr>
              <a:spcBef>
                <a:spcPct val="0"/>
              </a:spcBef>
            </a:pPr>
            <a:endParaRPr lang="en-GB" altLang="en-US" sz="1400" dirty="0">
              <a:solidFill>
                <a:srgbClr val="2F618F"/>
              </a:solidFill>
              <a:latin typeface="+mn-lt"/>
              <a:hlinkClick r:id="rId3"/>
            </a:endParaRPr>
          </a:p>
          <a:p>
            <a:pPr>
              <a:spcBef>
                <a:spcPct val="0"/>
              </a:spcBef>
            </a:pPr>
            <a:r>
              <a:rPr lang="sr-Latn-RS" altLang="en-US" sz="1400" dirty="0" err="1" smtClean="0">
                <a:solidFill>
                  <a:srgbClr val="2F618F"/>
                </a:solidFill>
                <a:latin typeface="+mn-lt"/>
              </a:rPr>
              <a:t>imejl</a:t>
            </a:r>
            <a:endParaRPr lang="en-GB" altLang="en-US" sz="1400" dirty="0">
              <a:solidFill>
                <a:srgbClr val="2F618F"/>
              </a:solidFill>
              <a:latin typeface="+mn-lt"/>
            </a:endParaRP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a:t>
            </a:r>
            <a:r>
              <a:rPr lang="sr-Latn-RS" altLang="en-US" dirty="0" smtClean="0">
                <a:latin typeface="Verdana" panose="020B0604030504040204" pitchFamily="34" charset="0"/>
              </a:rPr>
              <a:t>Mesec GGGG</a:t>
            </a:r>
            <a:endParaRPr lang="en-GB" altLang="en-US" dirty="0">
              <a:latin typeface="Verdana" panose="020B0604030504040204" pitchFamily="34" charset="0"/>
            </a:endParaRP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65172" y="1219655"/>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a:t>
            </a:r>
            <a:r>
              <a:rPr lang="sr-Latn-RS" b="1" dirty="0">
                <a:solidFill>
                  <a:srgbClr val="FF0000"/>
                </a:solidFill>
              </a:rPr>
              <a:t>unošenje, menjanje, brisanje </a:t>
            </a:r>
            <a:r>
              <a:rPr lang="sr-Latn-RS" dirty="0"/>
              <a:t>ili </a:t>
            </a:r>
            <a:r>
              <a:rPr lang="sr-Latn-RS" b="1" dirty="0">
                <a:solidFill>
                  <a:srgbClr val="FF0000"/>
                </a:solidFill>
              </a:rPr>
              <a:t>prikrivanje</a:t>
            </a:r>
            <a:r>
              <a:rPr lang="sr-Latn-RS" b="1" dirty="0"/>
              <a:t> </a:t>
            </a:r>
            <a:r>
              <a:rPr lang="sr-Latn-RS" dirty="0"/>
              <a:t>računarskih podataka koje za posledicu ima </a:t>
            </a:r>
            <a:r>
              <a:rPr lang="sr-Latn-RS" dirty="0" err="1"/>
              <a:t>neverodostojnost</a:t>
            </a:r>
            <a:r>
              <a:rPr lang="sr-Latn-RS" dirty="0"/>
              <a:t> podataka,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GB"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18673" y="1203326"/>
            <a:ext cx="4127487" cy="4708981"/>
          </a:xfrm>
          <a:prstGeom prst="rect">
            <a:avLst/>
          </a:prstGeom>
        </p:spPr>
        <p:txBody>
          <a:bodyPr wrap="square">
            <a:spAutoFit/>
          </a:bodyPr>
          <a:lstStyle/>
          <a:p>
            <a:pPr marL="285750" lvl="0" indent="-285750">
              <a:buFont typeface="Wingdings" panose="05000000000000000000" pitchFamily="2" charset="2"/>
              <a:buChar char="Ø"/>
            </a:pPr>
            <a:r>
              <a:rPr lang="sr-Latn-RS" sz="2000" dirty="0"/>
              <a:t>Oblast primene ovog krivičnog dela ograničena je na falsifikovanje dokumenata koje se vrši:</a:t>
            </a:r>
            <a:endParaRPr lang="en-US" sz="2000" dirty="0"/>
          </a:p>
          <a:p>
            <a:pPr algn="just"/>
            <a:endParaRPr lang="en-US" sz="2000" dirty="0"/>
          </a:p>
          <a:p>
            <a:pPr marL="742950" lvl="1" indent="-285750">
              <a:buFont typeface="Wingdings" panose="05000000000000000000" pitchFamily="2" charset="2"/>
              <a:buChar char="Ø"/>
            </a:pPr>
            <a:r>
              <a:rPr lang="sr-Latn-RS" sz="2000" dirty="0"/>
              <a:t>Unošenjem tačnih ili netačnih podataka</a:t>
            </a:r>
            <a:endParaRPr lang="en-US" sz="2000" dirty="0"/>
          </a:p>
          <a:p>
            <a:pPr marL="742950" lvl="1" indent="-285750">
              <a:buFont typeface="Wingdings" panose="05000000000000000000" pitchFamily="2" charset="2"/>
              <a:buChar char="Ø"/>
            </a:pPr>
            <a:r>
              <a:rPr lang="sr-Latn-RS" sz="2000" dirty="0"/>
              <a:t>Potonjim menjanjem (modifikacije, varijacije, delimične izmene)</a:t>
            </a:r>
            <a:endParaRPr lang="en-US" sz="2000" dirty="0"/>
          </a:p>
          <a:p>
            <a:pPr marL="742950" lvl="1" indent="-285750">
              <a:buFont typeface="Wingdings" panose="05000000000000000000" pitchFamily="2" charset="2"/>
              <a:buChar char="Ø"/>
            </a:pPr>
            <a:r>
              <a:rPr lang="sr-Latn-RS" sz="2000" dirty="0"/>
              <a:t>Brisanjem (uklanjanjem podataka iz medijuma za </a:t>
            </a:r>
            <a:r>
              <a:rPr lang="sr-Latn-RS" sz="2000" dirty="0" smtClean="0"/>
              <a:t>podatke)</a:t>
            </a:r>
          </a:p>
          <a:p>
            <a:pPr marL="742950" lvl="1" indent="-285750">
              <a:buFont typeface="Wingdings" panose="05000000000000000000" pitchFamily="2" charset="2"/>
              <a:buChar char="Ø"/>
            </a:pPr>
            <a:r>
              <a:rPr lang="sr-Latn-RS" sz="2000" dirty="0" smtClean="0"/>
              <a:t>Prikrivanjem </a:t>
            </a:r>
            <a:r>
              <a:rPr lang="sr-Latn-RS" sz="2000" dirty="0"/>
              <a:t>(sprečavanjem prikazivanja, prikrivanjem podataka)</a:t>
            </a:r>
            <a:endParaRPr lang="en-US" sz="2000"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674"/>
            <a:ext cx="76327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4000" dirty="0">
                <a:solidFill>
                  <a:schemeClr val="bg1"/>
                </a:solidFill>
              </a:rPr>
              <a:t>Falsifikovanje u vezi s računarima („</a:t>
            </a:r>
            <a:r>
              <a:rPr lang="sr-Latn-RS" sz="4000" dirty="0" err="1">
                <a:solidFill>
                  <a:schemeClr val="bg1"/>
                </a:solidFill>
              </a:rPr>
              <a:t>input</a:t>
            </a:r>
            <a:r>
              <a:rPr lang="sr-Latn-RS" sz="4000" dirty="0">
                <a:solidFill>
                  <a:schemeClr val="bg1"/>
                </a:solidFill>
              </a:rPr>
              <a:t>, </a:t>
            </a:r>
            <a:r>
              <a:rPr lang="sr-Latn-RS" sz="4000" dirty="0" err="1">
                <a:solidFill>
                  <a:schemeClr val="bg1"/>
                </a:solidFill>
              </a:rPr>
              <a:t>alteration</a:t>
            </a:r>
            <a:r>
              <a:rPr lang="sr-Latn-RS" sz="4000" dirty="0">
                <a:solidFill>
                  <a:schemeClr val="bg1"/>
                </a:solidFill>
              </a:rPr>
              <a:t>…”)</a:t>
            </a:r>
            <a:endParaRPr lang="en-GB" sz="4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3412" y="1368584"/>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b="1" dirty="0" err="1">
                <a:solidFill>
                  <a:srgbClr val="FF0000"/>
                </a:solidFill>
              </a:rPr>
              <a:t>neverodostojnost</a:t>
            </a:r>
            <a:r>
              <a:rPr lang="sr-Latn-RS" b="1" dirty="0">
                <a:solidFill>
                  <a:srgbClr val="FF0000"/>
                </a:solidFill>
              </a:rPr>
              <a:t> podataka</a:t>
            </a:r>
            <a:r>
              <a:rPr lang="sr-Latn-RS" dirty="0"/>
              <a:t>,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GB"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80559" y="1400726"/>
            <a:ext cx="4094481" cy="3785652"/>
          </a:xfrm>
          <a:prstGeom prst="rect">
            <a:avLst/>
          </a:prstGeom>
        </p:spPr>
        <p:txBody>
          <a:bodyPr wrap="square">
            <a:spAutoFit/>
          </a:bodyPr>
          <a:lstStyle/>
          <a:p>
            <a:pPr marL="342900" indent="-342900" algn="just">
              <a:buFont typeface="Wingdings" panose="05000000000000000000" pitchFamily="2" charset="2"/>
              <a:buChar char="Ø"/>
            </a:pPr>
            <a:r>
              <a:rPr lang="sr-Latn-RS" sz="1600" dirty="0"/>
              <a:t>Uobičajeno je da se izraz „verodostojnost” odnosi na</a:t>
            </a:r>
            <a:r>
              <a:rPr lang="en-US" sz="1700" dirty="0" smtClean="0"/>
              <a:t>:</a:t>
            </a:r>
            <a:r>
              <a:rPr lang="en-US" sz="1700" dirty="0"/>
              <a:t>	</a:t>
            </a:r>
            <a:endParaRPr lang="en-US" sz="1700" dirty="0" smtClean="0"/>
          </a:p>
          <a:p>
            <a:pPr marL="800100" lvl="1" indent="-342900" algn="just">
              <a:buFont typeface="Wingdings" panose="05000000000000000000" pitchFamily="2" charset="2"/>
              <a:buChar char="Ø"/>
            </a:pPr>
            <a:r>
              <a:rPr lang="sr-Latn-RS" sz="1700" dirty="0" smtClean="0"/>
              <a:t>Verodostojnost kada je reč o tome ko je autor dokument </a:t>
            </a:r>
          </a:p>
          <a:p>
            <a:pPr marL="800100" lvl="1" indent="-342900" algn="just">
              <a:buFont typeface="Wingdings" panose="05000000000000000000" pitchFamily="2" charset="2"/>
              <a:buChar char="Ø"/>
            </a:pPr>
            <a:r>
              <a:rPr lang="sr-Latn-RS" sz="1700" dirty="0" smtClean="0"/>
              <a:t>Verodostojnost u pogledu istinitosti iskaza sadržanih u dokumentu</a:t>
            </a:r>
            <a:endParaRPr lang="en-US" sz="1700" dirty="0"/>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r-Latn-RS" sz="1700" dirty="0" smtClean="0"/>
              <a:t>Verodostojnost u odnosu na podatke u najmanju ruku se odnosi na onoga ko je podatke saopštio (bez obzira na tačnost/istinitost njihovog sadržaja)</a:t>
            </a:r>
            <a:endParaRPr lang="en-US" sz="1700" dirty="0"/>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r-Latn-RS" sz="1700" dirty="0" smtClean="0"/>
              <a:t>Verodostojnost se takođe može odnositi i na istinitost podataka</a:t>
            </a:r>
            <a:endParaRPr lang="en-US" sz="1700" dirty="0"/>
          </a:p>
        </p:txBody>
      </p:sp>
      <p:sp>
        <p:nvSpPr>
          <p:cNvPr id="2" name="TextBox 7">
            <a:extLst>
              <a:ext uri="{FF2B5EF4-FFF2-40B4-BE49-F238E27FC236}">
                <a16:creationId xmlns:a16="http://schemas.microsoft.com/office/drawing/2014/main" xmlns=""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err="1" smtClean="0">
                <a:solidFill>
                  <a:schemeClr val="bg1"/>
                </a:solidFill>
                <a:latin typeface="Verdana" panose="020B0604030504040204" pitchFamily="34" charset="0"/>
                <a:ea typeface="Verdana" panose="020B0604030504040204" pitchFamily="34" charset="0"/>
                <a:cs typeface="Verdana" charset="0"/>
              </a:rPr>
              <a:t>neverodostojnost</a:t>
            </a:r>
            <a:r>
              <a:rPr lang="sr-Latn-RS" sz="3200" dirty="0" smtClean="0">
                <a:solidFill>
                  <a:schemeClr val="bg1"/>
                </a:solidFill>
                <a:latin typeface="Verdana" panose="020B0604030504040204" pitchFamily="34" charset="0"/>
                <a:ea typeface="Verdana" panose="020B0604030504040204" pitchFamily="34" charset="0"/>
                <a:cs typeface="Verdana" charset="0"/>
              </a:rPr>
              <a:t> podataka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02612" y="1330317"/>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a:t>
            </a:r>
            <a:r>
              <a:rPr lang="sr-Latn-RS" b="1" dirty="0">
                <a:solidFill>
                  <a:srgbClr val="FF0000"/>
                </a:solidFill>
              </a:rPr>
              <a:t>sa ciljem da se oni smatraju verodostojnima i da se sa njima u pravnom saobraćaju postupa kao da su verodostojni</a:t>
            </a:r>
            <a:r>
              <a:rPr lang="sr-Latn-RS" dirty="0">
                <a:solidFill>
                  <a:srgbClr val="FF0000"/>
                </a:solidFill>
              </a:rPr>
              <a:t>,</a:t>
            </a:r>
            <a:r>
              <a:rPr lang="sr-Latn-RS" dirty="0"/>
              <a:t>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r>
              <a:rPr lang="en-US" sz="1700" dirty="0" smtClean="0"/>
              <a:t>.</a:t>
            </a:r>
            <a:endParaRPr lang="en-GB" sz="17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380472" y="1509936"/>
            <a:ext cx="4143768" cy="1477328"/>
          </a:xfrm>
          <a:prstGeom prst="rect">
            <a:avLst/>
          </a:prstGeom>
        </p:spPr>
        <p:txBody>
          <a:bodyPr wrap="square">
            <a:spAutoFit/>
          </a:bodyPr>
          <a:lstStyle/>
          <a:p>
            <a:pPr marL="285750" lvl="0" indent="-285750">
              <a:buFont typeface="Wingdings" panose="05000000000000000000" pitchFamily="2" charset="2"/>
              <a:buChar char="Ø"/>
            </a:pPr>
            <a:r>
              <a:rPr lang="sr-Latn-RS" dirty="0"/>
              <a:t>Dodatni zahtev u pogledu </a:t>
            </a:r>
            <a:r>
              <a:rPr lang="sr-Latn-RS" dirty="0" smtClean="0"/>
              <a:t>namere</a:t>
            </a:r>
          </a:p>
          <a:p>
            <a:pPr marL="285750" lvl="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sr-Latn-RS" dirty="0"/>
              <a:t>„u pravnom saobraćaju” obuhvata pravni promet i dokumente koji imaju pravnu relevantnost</a:t>
            </a:r>
            <a:endParaRPr lang="en-US" dirty="0"/>
          </a:p>
        </p:txBody>
      </p:sp>
      <p:sp>
        <p:nvSpPr>
          <p:cNvPr id="2" name="TextBox 7">
            <a:extLst>
              <a:ext uri="{FF2B5EF4-FFF2-40B4-BE49-F238E27FC236}">
                <a16:creationId xmlns:a16="http://schemas.microsoft.com/office/drawing/2014/main" xmlns=""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„sa ciljem da se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63572" y="1261533"/>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sa ciljem da se oni smatraju verodostojnima i da se sa njima u pravnom saobraćaju postupa kao da su verodostojni, </a:t>
            </a:r>
            <a:r>
              <a:rPr lang="sr-Latn-RS" b="1" dirty="0">
                <a:solidFill>
                  <a:srgbClr val="FF0000"/>
                </a:solidFill>
              </a:rPr>
              <a:t>bez obzira </a:t>
            </a:r>
            <a:r>
              <a:rPr lang="sr-Latn-RS" dirty="0"/>
              <a:t>da li su ti podaci </a:t>
            </a:r>
            <a:r>
              <a:rPr lang="sr-Latn-RS" b="1" dirty="0">
                <a:solidFill>
                  <a:srgbClr val="FF0000"/>
                </a:solidFill>
              </a:rPr>
              <a:t>direktno čitljivi i razumljivi</a:t>
            </a:r>
            <a:r>
              <a:rPr lang="sr-Latn-RS" dirty="0"/>
              <a:t>, kada je učinjeno s namerom i protivpravno. </a:t>
            </a:r>
            <a:endParaRPr lang="en-US" dirty="0"/>
          </a:p>
          <a:p>
            <a:pPr marL="285750" lvl="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31360" y="1571784"/>
            <a:ext cx="4226560" cy="1015663"/>
          </a:xfrm>
          <a:prstGeom prst="rect">
            <a:avLst/>
          </a:prstGeom>
        </p:spPr>
        <p:txBody>
          <a:bodyPr wrap="square">
            <a:spAutoFit/>
          </a:bodyPr>
          <a:lstStyle/>
          <a:p>
            <a:pPr marL="285750" lvl="0" indent="-285750">
              <a:buFont typeface="Wingdings" panose="05000000000000000000" pitchFamily="2" charset="2"/>
              <a:buChar char="Ø"/>
            </a:pPr>
            <a:r>
              <a:rPr lang="sr-Latn-RS" sz="2000" dirty="0" err="1"/>
              <a:t>Neverodostojni</a:t>
            </a:r>
            <a:r>
              <a:rPr lang="sr-Latn-RS" sz="2000" dirty="0"/>
              <a:t> podaci ne moraju nužno biti neposredno čitljivi ili razumljivi bilo kom </a:t>
            </a:r>
            <a:r>
              <a:rPr lang="sr-Latn-RS" sz="2000" dirty="0" smtClean="0"/>
              <a:t>čoveku</a:t>
            </a:r>
            <a:endParaRPr lang="en-US" sz="2000" dirty="0"/>
          </a:p>
        </p:txBody>
      </p:sp>
      <p:sp>
        <p:nvSpPr>
          <p:cNvPr id="2" name="TextBox 7">
            <a:extLst>
              <a:ext uri="{FF2B5EF4-FFF2-40B4-BE49-F238E27FC236}">
                <a16:creationId xmlns:a16="http://schemas.microsoft.com/office/drawing/2014/main" xmlns=""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„bez obzira ... direktno čitljivi...“)</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33092" y="1272201"/>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a:t>
            </a:r>
            <a:r>
              <a:rPr lang="sr-Latn-RS" b="1" dirty="0">
                <a:solidFill>
                  <a:srgbClr val="FF0000"/>
                </a:solidFill>
              </a:rPr>
              <a:t>namere za obmanu </a:t>
            </a:r>
            <a:r>
              <a:rPr lang="sr-Latn-RS" dirty="0"/>
              <a:t>ili</a:t>
            </a:r>
            <a:r>
              <a:rPr lang="sr-Latn-RS" b="1" dirty="0"/>
              <a:t> </a:t>
            </a:r>
            <a:r>
              <a:rPr lang="sr-Latn-RS" b="1" dirty="0">
                <a:solidFill>
                  <a:srgbClr val="FF0000"/>
                </a:solidFill>
              </a:rPr>
              <a:t>slične nečasne namere</a:t>
            </a:r>
            <a:r>
              <a:rPr lang="sr-Latn-RS" dirty="0" smtClean="0"/>
              <a:t>.</a:t>
            </a:r>
            <a:endParaRPr lang="en-GB" sz="17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51592" y="1522610"/>
            <a:ext cx="4092968" cy="1631216"/>
          </a:xfrm>
          <a:prstGeom prst="rect">
            <a:avLst/>
          </a:prstGeom>
        </p:spPr>
        <p:txBody>
          <a:bodyPr wrap="square">
            <a:spAutoFit/>
          </a:bodyPr>
          <a:lstStyle/>
          <a:p>
            <a:pPr marL="285750" lvl="0" indent="-285750">
              <a:buFont typeface="Wingdings" panose="05000000000000000000" pitchFamily="2" charset="2"/>
              <a:buChar char="ü"/>
            </a:pPr>
            <a:r>
              <a:rPr lang="sr-Latn-RS" sz="2000" dirty="0"/>
              <a:t>Strane mogu da uslove postojanje krivične odgovornosti sledećim </a:t>
            </a:r>
            <a:r>
              <a:rPr lang="sr-Latn-RS" sz="2000" dirty="0" err="1"/>
              <a:t>kvalifikativnim</a:t>
            </a:r>
            <a:r>
              <a:rPr lang="sr-Latn-RS" sz="2000" dirty="0"/>
              <a:t> elementima:</a:t>
            </a:r>
            <a:endParaRPr lang="en-US" sz="2000" dirty="0"/>
          </a:p>
          <a:p>
            <a:pPr marL="742950" lvl="1" indent="-285750">
              <a:buFont typeface="Wingdings" panose="05000000000000000000" pitchFamily="2" charset="2"/>
              <a:buChar char="ü"/>
            </a:pPr>
            <a:r>
              <a:rPr lang="sr-Latn-RS" sz="2000" dirty="0"/>
              <a:t>Namerom za obmanu </a:t>
            </a:r>
            <a:endParaRPr lang="en-US" sz="2000" dirty="0"/>
          </a:p>
          <a:p>
            <a:pPr marL="742950" lvl="1" indent="-285750">
              <a:buFont typeface="Wingdings" panose="05000000000000000000" pitchFamily="2" charset="2"/>
              <a:buChar char="ü"/>
            </a:pPr>
            <a:r>
              <a:rPr lang="sr-Latn-RS" sz="2000" dirty="0"/>
              <a:t>Sličnom nečasnom namerom</a:t>
            </a:r>
            <a:r>
              <a:rPr lang="sr-Latn-RS" dirty="0"/>
              <a:t> </a:t>
            </a:r>
            <a:endParaRPr lang="en-US" dirty="0"/>
          </a:p>
        </p:txBody>
      </p:sp>
      <p:sp>
        <p:nvSpPr>
          <p:cNvPr id="2" name="TextBox 7">
            <a:extLst>
              <a:ext uri="{FF2B5EF4-FFF2-40B4-BE49-F238E27FC236}">
                <a16:creationId xmlns:a16="http://schemas.microsoft.com/office/drawing/2014/main" xmlns=""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panose="020B0604030504040204" pitchFamily="34" charset="0"/>
              </a:rPr>
              <a:t>Falsifikovanje u vezi s računarima („namera za obmanu…”) </a:t>
            </a:r>
            <a:endParaRPr lang="en-GB" sz="32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38817"/>
            <a:ext cx="7886700" cy="1500187"/>
          </a:xfrm>
        </p:spPr>
        <p:txBody>
          <a:bodyPr/>
          <a:lstStyle/>
          <a:p>
            <a:r>
              <a:rPr lang="sr-Latn-RS" sz="3200" dirty="0" smtClean="0">
                <a:latin typeface="+mn-lt"/>
              </a:rPr>
              <a:t>PREVARA U VEZI S RAČUNARIMA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2</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a16="http://schemas.microsoft.com/office/drawing/2014/main" xmlns=""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Font typeface="Arial" panose="020B0604020202020204" pitchFamily="34" charset="0"/>
              <a:buNone/>
              <a:defRPr/>
            </a:pPr>
            <a:r>
              <a:rPr lang="sr-Latn-RS" altLang="sr-Latn-RS" b="1" i="1" dirty="0" smtClean="0">
                <a:cs typeface="Times New Roman" pitchFamily="18" charset="0"/>
              </a:rPr>
              <a:t>Prevara u vezi s računarima</a:t>
            </a:r>
            <a:endParaRPr lang="en-GB" altLang="sr-Latn-RS"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b="1" i="1" dirty="0" smtClean="0">
                <a:cs typeface="Times New Roman" pitchFamily="18" charset="0"/>
              </a:rPr>
              <a:t>(</a:t>
            </a:r>
            <a:r>
              <a:rPr lang="sr-Latn-RS" altLang="sr-Latn-RS" b="1" i="1" dirty="0" smtClean="0">
                <a:cs typeface="Times New Roman" pitchFamily="18" charset="0"/>
              </a:rPr>
              <a:t>Član </a:t>
            </a:r>
            <a:r>
              <a:rPr lang="en-GB" altLang="sr-Latn-RS" b="1" i="1" dirty="0" smtClean="0">
                <a:cs typeface="Times New Roman" pitchFamily="18" charset="0"/>
              </a:rPr>
              <a:t> 8</a:t>
            </a:r>
            <a:r>
              <a:rPr lang="sr-Latn-RS" altLang="sr-Latn-RS" b="1" i="1" dirty="0" smtClean="0">
                <a:cs typeface="Times New Roman" pitchFamily="18" charset="0"/>
              </a:rPr>
              <a:t>. Budimpeštanske konvencije</a:t>
            </a:r>
            <a:r>
              <a:rPr lang="en-GB" altLang="sr-Latn-RS" b="1" i="1" dirty="0" smtClean="0">
                <a:cs typeface="Times New Roman" pitchFamily="18" charset="0"/>
              </a:rPr>
              <a:t>)</a:t>
            </a:r>
            <a:endParaRPr lang="en-GB" altLang="sr-Latn-RS" b="1" i="1" dirty="0">
              <a:cs typeface="Times New Roman" pitchFamily="18" charset="0"/>
            </a:endParaRPr>
          </a:p>
          <a:p>
            <a:pPr algn="ctr" eaLnBrk="1" hangingPunct="1">
              <a:lnSpc>
                <a:spcPct val="90000"/>
              </a:lnSpc>
              <a:defRPr/>
            </a:pPr>
            <a:endParaRPr lang="en-GB" altLang="fr-FR" i="1" dirty="0">
              <a:cs typeface="Times New Roman" pitchFamily="18" charset="0"/>
            </a:endParaRPr>
          </a:p>
          <a:p>
            <a:pPr algn="ctr"/>
            <a:r>
              <a:rPr lang="sr-Latn-RS" sz="2800" i="1" dirty="0"/>
              <a:t>Utvrđeno je krivično delo koje je paralelno prevari u vezi sa konkretnim, fizičkim predmetima</a:t>
            </a:r>
            <a:endParaRPr lang="en-US" sz="2800" dirty="0"/>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a16="http://schemas.microsoft.com/office/drawing/2014/main" xmlns=""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„unošenje, menjanje, brisanje...“)</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xmlns="" id="{2F249C7A-C0AF-47C6-8876-946DBD6E0AA3}"/>
              </a:ext>
            </a:extLst>
          </p:cNvPr>
          <p:cNvSpPr/>
          <p:nvPr/>
        </p:nvSpPr>
        <p:spPr>
          <a:xfrm>
            <a:off x="304424" y="1287212"/>
            <a:ext cx="3889351" cy="4231928"/>
          </a:xfrm>
          <a:prstGeom prst="rect">
            <a:avLst/>
          </a:prstGeom>
        </p:spPr>
        <p:txBody>
          <a:bodyPr wrap="square">
            <a:spAutoFit/>
          </a:bodyPr>
          <a:lstStyle/>
          <a:p>
            <a:pPr marL="342900" indent="-342900" algn="just">
              <a:buFont typeface="Wingdings" pitchFamily="2" charset="2"/>
              <a:buChar char="Ø"/>
            </a:pPr>
            <a:r>
              <a:rPr lang="sr-Latn-RS" sz="1600" dirty="0"/>
              <a:t>Svaka strana </a:t>
            </a:r>
            <a:r>
              <a:rPr lang="sr-Latn-RS" sz="1600" dirty="0" err="1"/>
              <a:t>ugovornica</a:t>
            </a:r>
            <a:r>
              <a:rPr lang="sr-Latn-RS" sz="1600" dirty="0"/>
              <a:t> treba da usvoji zakonodavne i druge mere neophodne da bi se kao krivično delo u domaćem pravu propisalo nanošenje imovinske štete drugom licu, kada je učinjeno sa namerom i protivpravno</a:t>
            </a:r>
            <a:r>
              <a:rPr lang="sr-Latn-RS" sz="1700" dirty="0" smtClean="0"/>
              <a:t>:</a:t>
            </a:r>
            <a:endParaRPr lang="en-US" sz="1700" dirty="0"/>
          </a:p>
          <a:p>
            <a:pPr marL="800100" lvl="1" indent="-342900">
              <a:buFont typeface="+mj-lt"/>
              <a:buAutoNum type="alphaLcParenR"/>
            </a:pPr>
            <a:r>
              <a:rPr lang="sr-Latn-RS" dirty="0"/>
              <a:t>svako </a:t>
            </a:r>
            <a:r>
              <a:rPr lang="sr-Latn-RS" b="1" dirty="0">
                <a:solidFill>
                  <a:srgbClr val="FF0000"/>
                </a:solidFill>
              </a:rPr>
              <a:t>unošenje, menjanje, brisanje</a:t>
            </a:r>
            <a:r>
              <a:rPr lang="sr-Latn-RS" dirty="0">
                <a:solidFill>
                  <a:srgbClr val="FF0000"/>
                </a:solidFill>
              </a:rPr>
              <a:t> ili </a:t>
            </a:r>
            <a:r>
              <a:rPr lang="sr-Latn-RS" b="1" dirty="0">
                <a:solidFill>
                  <a:srgbClr val="FF0000"/>
                </a:solidFill>
              </a:rPr>
              <a:t>prikrivanje računarskih </a:t>
            </a:r>
            <a:r>
              <a:rPr lang="sr-Latn-RS" b="1" dirty="0" smtClean="0">
                <a:solidFill>
                  <a:srgbClr val="FF0000"/>
                </a:solidFill>
              </a:rPr>
              <a:t>podataka</a:t>
            </a:r>
            <a:r>
              <a:rPr lang="sr-Latn-RS" dirty="0" smtClean="0"/>
              <a:t>;</a:t>
            </a:r>
          </a:p>
          <a:p>
            <a:pPr marL="800100" lvl="1" indent="-342900">
              <a:buFont typeface="+mj-lt"/>
              <a:buAutoNum type="alphaLcParenR"/>
            </a:pPr>
            <a:r>
              <a:rPr lang="sr-Latn-RS" dirty="0" smtClean="0"/>
              <a:t>svako </a:t>
            </a:r>
            <a:r>
              <a:rPr lang="sr-Latn-RS" b="1" dirty="0">
                <a:solidFill>
                  <a:srgbClr val="FF0000"/>
                </a:solidFill>
              </a:rPr>
              <a:t>ometanje rada računarskog sistema</a:t>
            </a:r>
            <a:r>
              <a:rPr lang="sr-Latn-RS" dirty="0"/>
              <a:t>, sa </a:t>
            </a:r>
            <a:r>
              <a:rPr lang="sr-Latn-RS" dirty="0" err="1"/>
              <a:t>prevarnom</a:t>
            </a:r>
            <a:r>
              <a:rPr lang="sr-Latn-RS" dirty="0"/>
              <a:t> ili nečasnom namerom da se neovlašćeno pribavi protivpravna imovinska korist za sebe ili </a:t>
            </a:r>
            <a:r>
              <a:rPr lang="sr-Latn-RS" dirty="0" smtClean="0"/>
              <a:t>drugoga.</a:t>
            </a:r>
            <a:endParaRPr lang="sr-Latn-RS" sz="2800" dirty="0" smtClean="0"/>
          </a:p>
        </p:txBody>
      </p:sp>
      <p:sp>
        <p:nvSpPr>
          <p:cNvPr id="25" name="Rectangle 24">
            <a:extLst>
              <a:ext uri="{FF2B5EF4-FFF2-40B4-BE49-F238E27FC236}">
                <a16:creationId xmlns:a16="http://schemas.microsoft.com/office/drawing/2014/main" xmlns="" id="{6835138B-B564-4190-A328-AFB4CD3FE797}"/>
              </a:ext>
            </a:extLst>
          </p:cNvPr>
          <p:cNvSpPr/>
          <p:nvPr/>
        </p:nvSpPr>
        <p:spPr>
          <a:xfrm>
            <a:off x="4582160" y="1287212"/>
            <a:ext cx="4074160" cy="3970318"/>
          </a:xfrm>
          <a:prstGeom prst="rect">
            <a:avLst/>
          </a:prstGeom>
        </p:spPr>
        <p:txBody>
          <a:bodyPr wrap="square">
            <a:spAutoFit/>
          </a:bodyPr>
          <a:lstStyle/>
          <a:p>
            <a:pPr marL="285750" lvl="0" indent="-285750">
              <a:buFont typeface="Wingdings" panose="05000000000000000000" pitchFamily="2" charset="2"/>
              <a:buChar char="Ø"/>
            </a:pPr>
            <a:r>
              <a:rPr lang="sr-Latn-RS" dirty="0"/>
              <a:t>Polje dejstva ovog krivičnog dela ograničeno je na nanošenje imovinske štete drugom licu putem: </a:t>
            </a:r>
            <a:endParaRPr lang="en-US" dirty="0"/>
          </a:p>
          <a:p>
            <a:pPr marL="742950" lvl="1" indent="-285750">
              <a:buFont typeface="Wingdings" panose="05000000000000000000" pitchFamily="2" charset="2"/>
              <a:buChar char="Ø"/>
            </a:pPr>
            <a:r>
              <a:rPr lang="sr-Latn-RS" dirty="0"/>
              <a:t>Unošenja tačnih ili netačnih podataka</a:t>
            </a:r>
            <a:endParaRPr lang="en-US" dirty="0"/>
          </a:p>
          <a:p>
            <a:pPr marL="742950" lvl="1" indent="-285750">
              <a:buFont typeface="Wingdings" panose="05000000000000000000" pitchFamily="2" charset="2"/>
              <a:buChar char="Ø"/>
            </a:pPr>
            <a:r>
              <a:rPr lang="sr-Latn-RS" dirty="0"/>
              <a:t>Potonjeg menjanja (modifikovanja, variranja, delimičnih promena)</a:t>
            </a:r>
            <a:endParaRPr lang="en-US" dirty="0"/>
          </a:p>
          <a:p>
            <a:pPr marL="742950" lvl="1" indent="-285750">
              <a:buFont typeface="Wingdings" panose="05000000000000000000" pitchFamily="2" charset="2"/>
              <a:buChar char="Ø"/>
            </a:pPr>
            <a:r>
              <a:rPr lang="sr-Latn-RS" dirty="0"/>
              <a:t>Brisanja (uklanjanja podataka sa medijuma za podatke) </a:t>
            </a:r>
            <a:endParaRPr lang="en-US" dirty="0"/>
          </a:p>
          <a:p>
            <a:pPr marL="742950" lvl="1" indent="-285750">
              <a:buFont typeface="Wingdings" panose="05000000000000000000" pitchFamily="2" charset="2"/>
              <a:buChar char="Ø"/>
            </a:pPr>
            <a:r>
              <a:rPr lang="sr-Latn-RS" dirty="0"/>
              <a:t>Prikrivanja (sprečavanja prikazivanja, sakrivanja podataka)</a:t>
            </a:r>
            <a:endParaRPr lang="en-US" dirty="0"/>
          </a:p>
          <a:p>
            <a:pPr marL="742950" lvl="1" indent="-285750">
              <a:buFont typeface="Wingdings" panose="05000000000000000000" pitchFamily="2" charset="2"/>
              <a:buChar char="Ø"/>
            </a:pPr>
            <a:r>
              <a:rPr lang="sr-Latn-RS" dirty="0"/>
              <a:t>Ometanja rada računarskog sistema</a:t>
            </a:r>
            <a:endParaRPr lang="en-US" dirty="0"/>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6307FADD-3E6B-406F-9B66-C841DF391B79}"/>
              </a:ext>
            </a:extLst>
          </p:cNvPr>
          <p:cNvSpPr/>
          <p:nvPr/>
        </p:nvSpPr>
        <p:spPr>
          <a:xfrm>
            <a:off x="294264" y="1313457"/>
            <a:ext cx="3889351" cy="4062651"/>
          </a:xfrm>
          <a:prstGeom prst="rect">
            <a:avLst/>
          </a:prstGeom>
        </p:spPr>
        <p:txBody>
          <a:bodyPr wrap="square">
            <a:spAutoFit/>
          </a:bodyPr>
          <a:lstStyle/>
          <a:p>
            <a:pPr marL="342900" lvl="0" indent="-342900" algn="just">
              <a:buFont typeface="Wingdings" pitchFamily="2" charset="2"/>
              <a:buChar char="Ø"/>
            </a:pPr>
            <a:r>
              <a:rPr lang="sr-Latn-RS" sz="1600" dirty="0"/>
              <a:t>Svaka strana </a:t>
            </a:r>
            <a:r>
              <a:rPr lang="sr-Latn-RS" sz="1600" dirty="0" err="1"/>
              <a:t>ugovornica</a:t>
            </a:r>
            <a:r>
              <a:rPr lang="sr-Latn-RS" sz="1600" dirty="0"/>
              <a:t> treba da usvoji zakonodavne i druge mere neophodne da bi se kao krivično delo u domaćem pravu propisalo nanošenje </a:t>
            </a:r>
            <a:r>
              <a:rPr lang="sr-Latn-RS" sz="1600" b="1" dirty="0">
                <a:solidFill>
                  <a:srgbClr val="FF0000"/>
                </a:solidFill>
              </a:rPr>
              <a:t>imovinske štete</a:t>
            </a:r>
            <a:r>
              <a:rPr lang="sr-Latn-RS" sz="1600" b="1" dirty="0"/>
              <a:t> </a:t>
            </a:r>
            <a:r>
              <a:rPr lang="sr-Latn-RS" sz="1600" dirty="0"/>
              <a:t>drugom licu, kada je učinjeno sa namerom i protivpravno</a:t>
            </a:r>
            <a:r>
              <a:rPr lang="sr-Latn-RS" sz="1600" dirty="0" smtClean="0"/>
              <a:t>:</a:t>
            </a:r>
            <a:endParaRPr lang="en-US" sz="1700" dirty="0"/>
          </a:p>
          <a:p>
            <a:pPr marL="800100" lvl="1" indent="-342900">
              <a:buFont typeface="+mj-lt"/>
              <a:buAutoNum type="alphaLcParenR"/>
            </a:pPr>
            <a:r>
              <a:rPr lang="sr-Latn-RS" dirty="0"/>
              <a:t>svako unošenje, menjanje, brisanje ili prikrivanje računarskih </a:t>
            </a:r>
            <a:r>
              <a:rPr lang="sr-Latn-RS" dirty="0" smtClean="0"/>
              <a:t>podataka;</a:t>
            </a:r>
          </a:p>
          <a:p>
            <a:pPr marL="800100" lvl="1" indent="-342900">
              <a:buFont typeface="+mj-lt"/>
              <a:buAutoNum type="alphaLcParenR"/>
            </a:pPr>
            <a:r>
              <a:rPr lang="sr-Latn-RS" dirty="0" smtClean="0"/>
              <a:t>svako </a:t>
            </a:r>
            <a:r>
              <a:rPr lang="sr-Latn-RS" dirty="0"/>
              <a:t>ometanje rada računarskog sistema, sa </a:t>
            </a:r>
            <a:r>
              <a:rPr lang="sr-Latn-RS" dirty="0" err="1"/>
              <a:t>prevarnom</a:t>
            </a:r>
            <a:r>
              <a:rPr lang="sr-Latn-RS" dirty="0"/>
              <a:t> ili nečasnom namerom da se neovlašćeno pribavi protivpravna imovinska korist za sebe ili drugoga</a:t>
            </a:r>
            <a:endParaRPr lang="en-GB" sz="28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673600" y="1313457"/>
            <a:ext cx="3891280" cy="2877711"/>
          </a:xfrm>
          <a:prstGeom prst="rect">
            <a:avLst/>
          </a:prstGeom>
        </p:spPr>
        <p:txBody>
          <a:bodyPr wrap="square">
            <a:spAutoFit/>
          </a:bodyPr>
          <a:lstStyle/>
          <a:p>
            <a:pPr marL="285750" lvl="0" indent="-285750">
              <a:buFont typeface="Wingdings" panose="05000000000000000000" pitchFamily="2" charset="2"/>
              <a:buChar char="Ø"/>
            </a:pPr>
            <a:r>
              <a:rPr lang="sr-Latn-RS" sz="1600" dirty="0"/>
              <a:t>Da bi čin prevare u vezi s računarima bio krivično delo, neophodno je da drugo lice usled te prevare pretrpi neposredni ekonomski gubitak ili da izgubi imovinu koju </a:t>
            </a:r>
            <a:r>
              <a:rPr lang="sr-Latn-RS" sz="1600" dirty="0" smtClean="0"/>
              <a:t>poseduje</a:t>
            </a:r>
          </a:p>
          <a:p>
            <a:pPr marL="285750" lvl="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sr-Latn-RS" sz="1600" dirty="0"/>
              <a:t>To bi podrazumevalo gubitak</a:t>
            </a:r>
            <a:r>
              <a:rPr lang="en-US" sz="1700" dirty="0" smtClean="0"/>
              <a:t>: </a:t>
            </a:r>
            <a:endParaRPr lang="en-US" sz="1700" dirty="0"/>
          </a:p>
          <a:p>
            <a:pPr marL="800100" lvl="1" indent="-342900" algn="just">
              <a:buFont typeface="Wingdings" panose="05000000000000000000" pitchFamily="2" charset="2"/>
              <a:buChar char="Ø"/>
            </a:pPr>
            <a:r>
              <a:rPr lang="sr-Latn-RS" sz="1700" dirty="0" smtClean="0"/>
              <a:t>Novca</a:t>
            </a:r>
            <a:endParaRPr lang="en-US" sz="1700" dirty="0"/>
          </a:p>
          <a:p>
            <a:pPr marL="800100" lvl="1" indent="-342900" algn="just">
              <a:buFont typeface="Wingdings" panose="05000000000000000000" pitchFamily="2" charset="2"/>
              <a:buChar char="Ø"/>
            </a:pPr>
            <a:r>
              <a:rPr lang="sr-Latn-RS" sz="1700" dirty="0" smtClean="0"/>
              <a:t>Materijalnih dobara</a:t>
            </a:r>
            <a:endParaRPr lang="en-US" sz="1700" dirty="0"/>
          </a:p>
          <a:p>
            <a:pPr marL="800100" lvl="1" indent="-342900" algn="just">
              <a:buFont typeface="Wingdings" panose="05000000000000000000" pitchFamily="2" charset="2"/>
              <a:buChar char="Ø"/>
            </a:pPr>
            <a:r>
              <a:rPr lang="sr-Latn-RS" sz="1700" dirty="0" smtClean="0"/>
              <a:t>Nematerijalnih dobara koja imaju ekonomsku vrednost</a:t>
            </a:r>
            <a:endParaRPr lang="en-US" sz="1700" dirty="0"/>
          </a:p>
        </p:txBody>
      </p:sp>
      <p:sp>
        <p:nvSpPr>
          <p:cNvPr id="4" name="TextBox 7">
            <a:extLst>
              <a:ext uri="{FF2B5EF4-FFF2-40B4-BE49-F238E27FC236}">
                <a16:creationId xmlns:a16="http://schemas.microsoft.com/office/drawing/2014/main" xmlns=""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Prevara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„imovinska šteta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p:txBody>
          <a:bodyPr/>
          <a:lstStyle/>
          <a:p>
            <a:pPr marL="514350" lvl="0" indent="-514350">
              <a:lnSpc>
                <a:spcPct val="150000"/>
              </a:lnSpc>
              <a:buFont typeface="+mj-lt"/>
              <a:buAutoNum type="arabicPeriod"/>
            </a:pPr>
            <a:r>
              <a:rPr lang="sr-Latn-RS" dirty="0"/>
              <a:t>Falsifikovanje u vezi s računarima</a:t>
            </a:r>
            <a:endParaRPr lang="en-US" dirty="0"/>
          </a:p>
          <a:p>
            <a:pPr marL="514350" lvl="0" indent="-514350">
              <a:lnSpc>
                <a:spcPct val="150000"/>
              </a:lnSpc>
              <a:buFont typeface="+mj-lt"/>
              <a:buAutoNum type="arabicPeriod"/>
            </a:pPr>
            <a:r>
              <a:rPr lang="sr-Latn-RS" dirty="0"/>
              <a:t>Prevara u vezi s računarima</a:t>
            </a:r>
            <a:endParaRPr lang="en-US" dirty="0"/>
          </a:p>
          <a:p>
            <a:pPr marL="514350" lvl="0" indent="-514350">
              <a:lnSpc>
                <a:spcPct val="150000"/>
              </a:lnSpc>
              <a:buFont typeface="+mj-lt"/>
              <a:buAutoNum type="arabicPeriod"/>
            </a:pPr>
            <a:r>
              <a:rPr lang="sr-Latn-RS" dirty="0"/>
              <a:t>Dečja pornografija</a:t>
            </a:r>
            <a:endParaRPr lang="en-US" dirty="0"/>
          </a:p>
          <a:p>
            <a:pPr marL="514350" lvl="0" indent="-514350">
              <a:lnSpc>
                <a:spcPct val="150000"/>
              </a:lnSpc>
              <a:buFont typeface="+mj-lt"/>
              <a:buAutoNum type="arabicPeriod"/>
            </a:pPr>
            <a:r>
              <a:rPr lang="sr-Latn-RS" dirty="0"/>
              <a:t>Kršenje autorskih i srodnih prava</a:t>
            </a:r>
            <a:endParaRPr lang="en-US" dirty="0"/>
          </a:p>
          <a:p>
            <a:pPr marL="514350" indent="-514350">
              <a:lnSpc>
                <a:spcPct val="150000"/>
              </a:lnSpc>
              <a:buFont typeface="+mj-lt"/>
              <a:buAutoNum type="arabicPeriod"/>
            </a:pPr>
            <a:r>
              <a:rPr lang="sr-Latn-RS" dirty="0"/>
              <a:t>Drugi oblici odgovornosti</a:t>
            </a:r>
            <a:endParaRPr lang="en-US" dirty="0">
              <a:ea typeface="Verdana" panose="020B0604030504040204" pitchFamily="34" charset="0"/>
            </a:endParaRPr>
          </a:p>
          <a:p>
            <a:pPr marL="0" indent="0">
              <a:buNone/>
            </a:pP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r>
              <a:rPr lang="sr-Latn-RS" dirty="0" smtClean="0">
                <a:latin typeface="Verdana" charset="0"/>
                <a:cs typeface="Verdana" charset="0"/>
              </a:rPr>
              <a:t>Sadržaj sesije</a:t>
            </a:r>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6307FADD-3E6B-406F-9B66-C841DF391B79}"/>
              </a:ext>
            </a:extLst>
          </p:cNvPr>
          <p:cNvSpPr/>
          <p:nvPr/>
        </p:nvSpPr>
        <p:spPr>
          <a:xfrm>
            <a:off x="304424" y="1325195"/>
            <a:ext cx="3889351" cy="5062924"/>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nanošenje imovinske štete drugom licu, kada je učinjeno sa namerom i protivpravno:</a:t>
            </a:r>
            <a:endParaRPr lang="en-US" dirty="0"/>
          </a:p>
          <a:p>
            <a:pPr marL="800100" lvl="1" indent="-342900">
              <a:buFont typeface="+mj-lt"/>
              <a:buAutoNum type="alphaLcParenR"/>
            </a:pPr>
            <a:r>
              <a:rPr lang="sr-Latn-RS" dirty="0"/>
              <a:t>svako unošenje, menjanje, brisanje ili prikrivanje računarskih </a:t>
            </a:r>
            <a:r>
              <a:rPr lang="sr-Latn-RS" dirty="0" smtClean="0"/>
              <a:t>podataka;</a:t>
            </a:r>
          </a:p>
          <a:p>
            <a:pPr marL="800100" lvl="1" indent="-342900">
              <a:buFont typeface="+mj-lt"/>
              <a:buAutoNum type="alphaLcParenR"/>
            </a:pPr>
            <a:r>
              <a:rPr lang="sr-Latn-RS" dirty="0" smtClean="0"/>
              <a:t>svako </a:t>
            </a:r>
            <a:r>
              <a:rPr lang="sr-Latn-RS" dirty="0"/>
              <a:t>ometanje rada računarskog sistema, sa </a:t>
            </a:r>
            <a:r>
              <a:rPr lang="sr-Latn-RS" b="1" dirty="0" err="1">
                <a:solidFill>
                  <a:srgbClr val="FF0000"/>
                </a:solidFill>
              </a:rPr>
              <a:t>prevarnom</a:t>
            </a:r>
            <a:r>
              <a:rPr lang="sr-Latn-RS" dirty="0">
                <a:solidFill>
                  <a:srgbClr val="FF0000"/>
                </a:solidFill>
              </a:rPr>
              <a:t> </a:t>
            </a:r>
            <a:r>
              <a:rPr lang="sr-Latn-RS" dirty="0"/>
              <a:t>ili </a:t>
            </a:r>
            <a:r>
              <a:rPr lang="sr-Latn-RS" b="1" dirty="0">
                <a:solidFill>
                  <a:srgbClr val="FF0000"/>
                </a:solidFill>
              </a:rPr>
              <a:t>nečasnom namerom da se neovlašćeno pribavi protivpravna imovinska korist za sebe ili drugoga</a:t>
            </a:r>
            <a:r>
              <a:rPr lang="sr-Latn-RS" dirty="0" smtClean="0">
                <a:solidFill>
                  <a:srgbClr val="FF0000"/>
                </a:solidFill>
              </a:rPr>
              <a:t>.</a:t>
            </a:r>
            <a:endParaRPr lang="en-GB" dirty="0">
              <a:solidFill>
                <a:srgbClr val="FF0000"/>
              </a:solidFill>
            </a:endParaRPr>
          </a:p>
          <a:p>
            <a:pPr marL="342900" indent="-342900" algn="just">
              <a:buFont typeface="Wingdings" pitchFamily="2" charset="2"/>
              <a:buChar char="Ø"/>
            </a:pPr>
            <a:endParaRPr lang="en-GB" sz="17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958080" y="1436955"/>
            <a:ext cx="3627120" cy="2554545"/>
          </a:xfrm>
          <a:prstGeom prst="rect">
            <a:avLst/>
          </a:prstGeom>
        </p:spPr>
        <p:txBody>
          <a:bodyPr wrap="square">
            <a:spAutoFit/>
          </a:bodyPr>
          <a:lstStyle/>
          <a:p>
            <a:pPr marL="285750" lvl="0" indent="-285750">
              <a:buFont typeface="Wingdings" panose="05000000000000000000" pitchFamily="2" charset="2"/>
              <a:buChar char="Ø"/>
            </a:pPr>
            <a:r>
              <a:rPr lang="sr-Latn-RS" sz="2000" dirty="0"/>
              <a:t>Dodatni zahtev u pogledu </a:t>
            </a:r>
            <a:r>
              <a:rPr lang="sr-Latn-RS" sz="2000" dirty="0" smtClean="0"/>
              <a:t>namere</a:t>
            </a:r>
          </a:p>
          <a:p>
            <a:pPr marL="285750" lvl="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sr-Latn-RS" sz="2000" dirty="0"/>
              <a:t>Da bi to delo bilo krivično delo, učinilac ga mora izvršiti u nameri da sebi ili drugom licu pribavi protivpravnu imovinsku korist</a:t>
            </a:r>
            <a:endParaRPr lang="en-US" sz="2000" dirty="0"/>
          </a:p>
        </p:txBody>
      </p:sp>
      <p:sp>
        <p:nvSpPr>
          <p:cNvPr id="4" name="TextBox 7">
            <a:extLst>
              <a:ext uri="{FF2B5EF4-FFF2-40B4-BE49-F238E27FC236}">
                <a16:creationId xmlns:a16="http://schemas.microsoft.com/office/drawing/2014/main" xmlns=""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Prevara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err="1" smtClean="0">
                <a:solidFill>
                  <a:schemeClr val="bg1"/>
                </a:solidFill>
                <a:latin typeface="Verdana" panose="020B0604030504040204" pitchFamily="34" charset="0"/>
                <a:ea typeface="Verdana" panose="020B0604030504040204" pitchFamily="34" charset="0"/>
                <a:cs typeface="Verdana" charset="0"/>
              </a:rPr>
              <a:t>prevarno</a:t>
            </a:r>
            <a:r>
              <a:rPr lang="sr-Latn-RS" sz="3200" dirty="0" smtClean="0">
                <a:solidFill>
                  <a:schemeClr val="bg1"/>
                </a:solidFill>
                <a:latin typeface="Verdana" panose="020B0604030504040204" pitchFamily="34" charset="0"/>
                <a:ea typeface="Verdana" panose="020B0604030504040204" pitchFamily="34" charset="0"/>
                <a:cs typeface="Verdana" charset="0"/>
              </a:rPr>
              <a:t> </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nečasno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364802491"/>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xmlns=""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Anketno pitanje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46981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16032206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6" name="TextBox 7">
            <a:extLst>
              <a:ext uri="{FF2B5EF4-FFF2-40B4-BE49-F238E27FC236}">
                <a16:creationId xmlns:a16="http://schemas.microsoft.com/office/drawing/2014/main" xmlns=""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Anketno pitanje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850876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178655"/>
            <a:ext cx="7886700" cy="1500187"/>
          </a:xfrm>
        </p:spPr>
        <p:txBody>
          <a:bodyPr/>
          <a:lstStyle/>
          <a:p>
            <a:r>
              <a:rPr lang="sr-Latn-RS" sz="3200" dirty="0" smtClean="0">
                <a:latin typeface="+mn-lt"/>
              </a:rPr>
              <a:t>SEKSUALNA EKSPLOATACIJA DECE ONLAJN</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23</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3</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xmlns=""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sr-Latn-RS" altLang="sr-Latn-RS" sz="2700" b="1" i="1" dirty="0" smtClean="0">
                <a:ea typeface="ＭＳ Ｐゴシック" pitchFamily="34" charset="-128"/>
              </a:rPr>
              <a:t>Dečja pornografija</a:t>
            </a:r>
            <a:endParaRPr lang="en-GB" altLang="sr-Latn-RS" sz="27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en-GB" altLang="sr-Latn-RS" sz="2700" b="1" i="1" dirty="0" smtClean="0">
                <a:ea typeface="ＭＳ Ｐゴシック" pitchFamily="34" charset="-128"/>
              </a:rPr>
              <a:t>(</a:t>
            </a:r>
            <a:r>
              <a:rPr lang="sr-Latn-RS" altLang="sr-Latn-RS" sz="2700" b="1" i="1" dirty="0" smtClean="0">
                <a:ea typeface="ＭＳ Ｐゴシック" pitchFamily="34" charset="-128"/>
              </a:rPr>
              <a:t>Član 9. Budimpeštanske konvencije</a:t>
            </a:r>
            <a:r>
              <a:rPr lang="en-GB" altLang="sr-Latn-RS" sz="2700" b="1" i="1" dirty="0" smtClean="0">
                <a:ea typeface="ＭＳ Ｐゴシック" pitchFamily="34" charset="-128"/>
              </a:rPr>
              <a:t>)</a:t>
            </a:r>
            <a:endParaRPr lang="en-GB" altLang="sr-Latn-RS" sz="2700" b="1" i="1" dirty="0">
              <a:ea typeface="ＭＳ Ｐゴシック" pitchFamily="34" charset="-128"/>
            </a:endParaRP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sr-Latn-RS" altLang="sr-Latn-RS" sz="2400" i="1" dirty="0" smtClean="0">
                <a:ea typeface="ＭＳ Ｐゴシック" pitchFamily="34" charset="-128"/>
              </a:rPr>
              <a:t>Velika inovacija</a:t>
            </a:r>
            <a:endParaRPr lang="en-GB" altLang="sr-Latn-RS" sz="2400" i="1" dirty="0">
              <a:ea typeface="ＭＳ Ｐゴシック" pitchFamily="34" charset="-128"/>
            </a:endParaRPr>
          </a:p>
          <a:p>
            <a:pPr algn="ctr" eaLnBrk="1" hangingPunct="1">
              <a:lnSpc>
                <a:spcPct val="80000"/>
              </a:lnSpc>
              <a:buFont typeface="Arial" charset="0"/>
              <a:buChar char="•"/>
              <a:defRPr/>
            </a:pPr>
            <a:r>
              <a:rPr lang="sr-Latn-RS" altLang="sr-Latn-RS" sz="2400" i="1" dirty="0" smtClean="0">
                <a:ea typeface="ＭＳ Ｐゴシック" pitchFamily="34" charset="-128"/>
              </a:rPr>
              <a:t>Inkriminacija akata dečije pornografije počinjenih pomoću računarskog sistema</a:t>
            </a:r>
            <a:endParaRPr lang="en-GB" altLang="sr-Latn-RS" sz="1800" i="1" dirty="0">
              <a:ea typeface="ＭＳ Ｐゴシック" pitchFamily="34" charset="-128"/>
            </a:endParaRPr>
          </a:p>
          <a:p>
            <a:pPr eaLnBrk="1" hangingPunct="1">
              <a:lnSpc>
                <a:spcPct val="80000"/>
              </a:lnSpc>
              <a:buFont typeface="Arial" charset="0"/>
              <a:buChar char="•"/>
              <a:defRPr/>
            </a:pPr>
            <a:r>
              <a:rPr lang="sr-Latn-RS" altLang="sr-Latn-RS" sz="2400" i="1" dirty="0" smtClean="0">
                <a:ea typeface="ＭＳ Ｐゴシック" pitchFamily="34" charset="-128"/>
              </a:rPr>
              <a:t>Važni aspekti</a:t>
            </a:r>
            <a:r>
              <a:rPr lang="en-GB" altLang="sr-Latn-RS" sz="2400" i="1" dirty="0" smtClean="0">
                <a:ea typeface="ＭＳ Ｐゴシック" pitchFamily="34" charset="-128"/>
              </a:rPr>
              <a:t>: </a:t>
            </a:r>
            <a:endParaRPr lang="en-GB" altLang="sr-Latn-RS" sz="2400" i="1" dirty="0">
              <a:ea typeface="ＭＳ Ｐゴシック" pitchFamily="34" charset="-128"/>
            </a:endParaRPr>
          </a:p>
          <a:p>
            <a:pPr lvl="1">
              <a:spcBef>
                <a:spcPts val="0"/>
              </a:spcBef>
              <a:buFont typeface="Arial" panose="020B0604020202020204" pitchFamily="34" charset="0"/>
              <a:buChar char="•"/>
            </a:pPr>
            <a:r>
              <a:rPr lang="sr-Latn-RS" sz="2000" i="1" dirty="0"/>
              <a:t>Inkriminacija „</a:t>
            </a:r>
            <a:r>
              <a:rPr lang="sr-Latn-RS" sz="2000" i="1" dirty="0" err="1"/>
              <a:t>pseudoslika</a:t>
            </a:r>
            <a:r>
              <a:rPr lang="sr-Latn-RS" sz="2000" i="1" dirty="0"/>
              <a:t>”;</a:t>
            </a:r>
            <a:endParaRPr lang="en-US" sz="2000" dirty="0"/>
          </a:p>
          <a:p>
            <a:pPr lvl="1">
              <a:spcBef>
                <a:spcPts val="0"/>
              </a:spcBef>
              <a:buFont typeface="Arial" panose="020B0604020202020204" pitchFamily="34" charset="0"/>
              <a:buChar char="•"/>
            </a:pPr>
            <a:r>
              <a:rPr lang="sr-Latn-RS" sz="2000" i="1" dirty="0"/>
              <a:t>Kažnjavanje za samo posedovanje materijala dečje pornografije</a:t>
            </a:r>
            <a:endParaRPr lang="en-US" sz="2000" dirty="0"/>
          </a:p>
          <a:p>
            <a:pPr lvl="2">
              <a:spcBef>
                <a:spcPts val="0"/>
              </a:spcBef>
            </a:pPr>
            <a:r>
              <a:rPr lang="sr-Latn-RS" sz="2000" i="1" dirty="0"/>
              <a:t>Nije obuhvaćeno u mnogim zakonodavstvima</a:t>
            </a:r>
            <a:endParaRPr lang="en-US" sz="2000" dirty="0"/>
          </a:p>
          <a:p>
            <a:pPr lvl="2">
              <a:spcBef>
                <a:spcPts val="0"/>
              </a:spcBef>
            </a:pPr>
            <a:r>
              <a:rPr lang="sr-Latn-RS" sz="2000" i="1" dirty="0"/>
              <a:t>Veoma uobičajen pristup za sve međunarodne forume (npr. Ujedinjene </a:t>
            </a:r>
            <a:r>
              <a:rPr lang="sr-Latn-RS" sz="2000" i="1" dirty="0" smtClean="0"/>
              <a:t>nacije)</a:t>
            </a:r>
          </a:p>
          <a:p>
            <a:pPr lvl="2">
              <a:spcBef>
                <a:spcPts val="0"/>
              </a:spcBef>
            </a:pPr>
            <a:r>
              <a:rPr lang="sr-Latn-RS" sz="2000" i="1" dirty="0" smtClean="0"/>
              <a:t>Evropska </a:t>
            </a:r>
            <a:r>
              <a:rPr lang="sr-Latn-RS" sz="2000" i="1" dirty="0"/>
              <a:t>unija</a:t>
            </a:r>
            <a:endParaRPr lang="en-GB" altLang="sr-Latn-RS" sz="2000" i="1" dirty="0">
              <a:ea typeface="ＭＳ Ｐゴシック" pitchFamily="34" charset="-128"/>
            </a:endParaRPr>
          </a:p>
          <a:p>
            <a:pPr lvl="3">
              <a:spcBef>
                <a:spcPts val="0"/>
              </a:spcBef>
              <a:buFont typeface="Arial" panose="020B0604020202020204" pitchFamily="34" charset="0"/>
              <a:buChar char="•"/>
            </a:pPr>
            <a:r>
              <a:rPr lang="sr-Latn-RS" i="1" dirty="0"/>
              <a:t>odnosi se i na samo posedovanje materijala dečje </a:t>
            </a:r>
            <a:r>
              <a:rPr lang="sr-Latn-RS" i="1" dirty="0" smtClean="0"/>
              <a:t>pornografije</a:t>
            </a:r>
          </a:p>
          <a:p>
            <a:pPr lvl="3">
              <a:spcBef>
                <a:spcPts val="0"/>
              </a:spcBef>
              <a:buFont typeface="Arial" panose="020B0604020202020204" pitchFamily="34" charset="0"/>
              <a:buChar char="•"/>
            </a:pPr>
            <a:r>
              <a:rPr lang="sr-Latn-RS" i="1" dirty="0" smtClean="0"/>
              <a:t>Direktiva </a:t>
            </a:r>
            <a:r>
              <a:rPr lang="sr-Latn-RS" i="1" dirty="0"/>
              <a:t>2011/92/EU Evropskog parlamenta i Saveta</a:t>
            </a:r>
            <a:endParaRPr lang="en-GB" altLang="sr-Latn-RS" sz="4000" i="1" dirty="0">
              <a:ea typeface="ＭＳ Ｐゴシック" pitchFamily="34" charset="-128"/>
            </a:endParaRPr>
          </a:p>
        </p:txBody>
      </p:sp>
    </p:spTree>
    <p:extLst>
      <p:ext uri="{BB962C8B-B14F-4D97-AF65-F5344CB8AC3E}">
        <p14:creationId xmlns:p14="http://schemas.microsoft.com/office/powerpoint/2010/main" val="460548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a16="http://schemas.microsoft.com/office/drawing/2014/main" xmlns=""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59000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xmlns=""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5032147"/>
          </a:xfrm>
          <a:prstGeom prst="rect">
            <a:avLst/>
          </a:prstGeom>
        </p:spPr>
        <p:txBody>
          <a:bodyPr wrap="square">
            <a:spAutoFit/>
          </a:bodyPr>
          <a:lstStyle/>
          <a:p>
            <a:pPr marL="342900" lvl="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propisale sledeće radnje, kada su učinjene sa namerom i </a:t>
            </a:r>
            <a:r>
              <a:rPr lang="sr-Latn-RS" sz="1600" b="1" dirty="0" smtClean="0">
                <a:solidFill>
                  <a:srgbClr val="FF0000"/>
                </a:solidFill>
              </a:rPr>
              <a:t>protivpravno</a:t>
            </a:r>
            <a:r>
              <a:rPr lang="sr-Latn-RS" sz="1500" dirty="0" smtClean="0"/>
              <a:t>: </a:t>
            </a:r>
            <a:r>
              <a:rPr lang="en-US" sz="1500" dirty="0" smtClean="0"/>
              <a:t> </a:t>
            </a:r>
            <a:endParaRPr lang="en-US" sz="1500" dirty="0"/>
          </a:p>
          <a:p>
            <a:pPr marL="522288"/>
            <a:r>
              <a:rPr lang="sr-Latn-RS" sz="1500" dirty="0" smtClean="0"/>
              <a:t>a</a:t>
            </a:r>
            <a:r>
              <a:rPr lang="sr-Latn-RS" sz="1500" dirty="0"/>
              <a:t>) proizvodnja dečje pornografije, u svrhu njene distribucije preko računarskog sistema;</a:t>
            </a:r>
            <a:endParaRPr lang="en-US" sz="1500" dirty="0"/>
          </a:p>
          <a:p>
            <a:pPr marL="522288"/>
            <a:r>
              <a:rPr lang="sr-Latn-RS" sz="1500" dirty="0"/>
              <a:t>b) </a:t>
            </a:r>
            <a:r>
              <a:rPr lang="sr-Latn-RS" sz="1500" dirty="0" err="1"/>
              <a:t>nuđenje</a:t>
            </a:r>
            <a:r>
              <a:rPr lang="sr-Latn-RS" sz="1500" dirty="0"/>
              <a:t> ili činjenje dostupnim dečje pornografije preko računarskog sistema;</a:t>
            </a:r>
            <a:endParaRPr lang="en-US" sz="1500" dirty="0"/>
          </a:p>
          <a:p>
            <a:pPr marL="522288"/>
            <a:r>
              <a:rPr lang="sr-Latn-RS" sz="1500" dirty="0"/>
              <a:t>c) (u srpskom tekstu v) distribucija ili prenošenje dečje pornografije preko računarskog sistema);</a:t>
            </a:r>
            <a:endParaRPr lang="en-US" sz="1500" dirty="0"/>
          </a:p>
          <a:p>
            <a:pPr marL="522288"/>
            <a:r>
              <a:rPr lang="sr-Latn-RS" sz="1500" dirty="0"/>
              <a:t>d) (srpsko g) nabavljanje dečje pornografije preko računarskog sistema, za sebe ili za drugo lice;</a:t>
            </a:r>
            <a:endParaRPr lang="en-US" sz="1500" dirty="0"/>
          </a:p>
          <a:p>
            <a:pPr marL="522288"/>
            <a:r>
              <a:rPr lang="sr-Latn-RS" sz="1500" dirty="0"/>
              <a:t>e) (srpsko d) posedovanje dečje pornografije u računarskom sistemu ili na medijumima za čuvanje računarskih podataka. </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49758" y="1336957"/>
            <a:ext cx="3893202" cy="3416320"/>
          </a:xfrm>
          <a:prstGeom prst="rect">
            <a:avLst/>
          </a:prstGeom>
        </p:spPr>
        <p:txBody>
          <a:bodyPr wrap="square">
            <a:spAutoFit/>
          </a:bodyPr>
          <a:lstStyle/>
          <a:p>
            <a:pPr marL="285750" lvl="0" indent="-285750">
              <a:buFont typeface="Wingdings" panose="05000000000000000000" pitchFamily="2" charset="2"/>
              <a:buChar char="Ø"/>
            </a:pPr>
            <a:r>
              <a:rPr lang="sr-Latn-RS" dirty="0"/>
              <a:t>Mogu postojati zakonske odbrane, opravdanja ili slična relevantna načela koja oslobađaju lice krivične odgovornosti</a:t>
            </a:r>
            <a:endParaRPr lang="en-US" dirty="0"/>
          </a:p>
          <a:p>
            <a:pPr marL="285750" lvl="0" indent="-285750">
              <a:buFont typeface="Wingdings" panose="05000000000000000000" pitchFamily="2" charset="2"/>
              <a:buChar char="Ø"/>
            </a:pPr>
            <a:r>
              <a:rPr lang="sr-Latn-RS" dirty="0"/>
              <a:t>Te odbrane mogu biti zasnovane na slobodi izražavanja, slobodi misli i pravu na privatnost</a:t>
            </a:r>
            <a:endParaRPr lang="en-US" dirty="0"/>
          </a:p>
          <a:p>
            <a:pPr marL="285750" lvl="0" indent="-285750">
              <a:buFont typeface="Wingdings" panose="05000000000000000000" pitchFamily="2" charset="2"/>
              <a:buChar char="Ø"/>
            </a:pPr>
            <a:r>
              <a:rPr lang="sr-Latn-RS" dirty="0"/>
              <a:t>Strane </a:t>
            </a:r>
            <a:r>
              <a:rPr lang="sr-Latn-RS" dirty="0" err="1"/>
              <a:t>ugovornice</a:t>
            </a:r>
            <a:r>
              <a:rPr lang="sr-Latn-RS" dirty="0"/>
              <a:t> takođe mogu dozvoliti odbranu u vezi s tim što pornografski materijal ima umetničku, medicinsku, naučnu ili neku sličnu vrednost</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„protivpravno</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57197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5032147"/>
          </a:xfrm>
          <a:prstGeom prst="rect">
            <a:avLst/>
          </a:prstGeom>
        </p:spPr>
        <p:txBody>
          <a:bodyPr wrap="square">
            <a:spAutoFit/>
          </a:bodyPr>
          <a:lstStyle/>
          <a:p>
            <a:pPr marL="342900" indent="-342900" algn="just">
              <a:buFont typeface="Wingdings" pitchFamily="2" charset="2"/>
              <a:buChar char="Ø"/>
            </a:pPr>
            <a:r>
              <a:rPr lang="en-US" sz="1500" dirty="0"/>
              <a:t>1</a:t>
            </a:r>
            <a:r>
              <a:rPr lang="sr-Latn-RS" sz="1500" dirty="0"/>
              <a:t>.</a:t>
            </a:r>
            <a:r>
              <a:rPr lang="en-US" sz="1500" dirty="0"/>
              <a:t> </a:t>
            </a:r>
            <a:r>
              <a:rPr lang="sr-Latn-RS" sz="1600" dirty="0" smtClean="0"/>
              <a:t>Svaka </a:t>
            </a:r>
            <a:r>
              <a:rPr lang="sr-Latn-RS" sz="1600" dirty="0"/>
              <a:t>strana </a:t>
            </a:r>
            <a:r>
              <a:rPr lang="sr-Latn-RS" sz="1600" dirty="0" err="1"/>
              <a:t>ugovornica</a:t>
            </a:r>
            <a:r>
              <a:rPr lang="sr-Latn-RS" sz="1600" dirty="0"/>
              <a:t> treba da usvoji zakonodavne i druge mere neophodne da bi se kao krivično delo u domaćem pravu propisale sledeće radnje, kada su učinjene sa namerom i protivpravno</a:t>
            </a:r>
            <a:r>
              <a:rPr lang="sr-Latn-RS" sz="1500" dirty="0" smtClean="0"/>
              <a:t>: </a:t>
            </a:r>
            <a:r>
              <a:rPr lang="en-US" sz="1500" dirty="0" smtClean="0"/>
              <a:t> </a:t>
            </a:r>
            <a:endParaRPr lang="en-US" sz="1500" dirty="0"/>
          </a:p>
          <a:p>
            <a:pPr marL="571500"/>
            <a:r>
              <a:rPr lang="sr-Latn-RS" sz="1500" dirty="0" smtClean="0"/>
              <a:t>a</a:t>
            </a:r>
            <a:r>
              <a:rPr lang="sr-Latn-RS" sz="1500" dirty="0"/>
              <a:t>) </a:t>
            </a:r>
            <a:r>
              <a:rPr lang="sr-Latn-RS" sz="1500" b="1" dirty="0">
                <a:solidFill>
                  <a:srgbClr val="FF0000"/>
                </a:solidFill>
              </a:rPr>
              <a:t>proizvodnja</a:t>
            </a:r>
            <a:r>
              <a:rPr lang="sr-Latn-RS" sz="1500" dirty="0">
                <a:solidFill>
                  <a:srgbClr val="FF0000"/>
                </a:solidFill>
              </a:rPr>
              <a:t> </a:t>
            </a:r>
            <a:r>
              <a:rPr lang="sr-Latn-RS" sz="1500" dirty="0"/>
              <a:t>dečje pornografije, u svrhu njene distribucije preko računarskog sistema;</a:t>
            </a:r>
            <a:endParaRPr lang="en-US" sz="1500" dirty="0"/>
          </a:p>
          <a:p>
            <a:pPr marL="571500"/>
            <a:r>
              <a:rPr lang="sr-Latn-RS" sz="1500" dirty="0"/>
              <a:t>b) </a:t>
            </a:r>
            <a:r>
              <a:rPr lang="sr-Latn-RS" sz="1500" b="1" dirty="0" err="1">
                <a:solidFill>
                  <a:srgbClr val="FF0000"/>
                </a:solidFill>
              </a:rPr>
              <a:t>nuđenje</a:t>
            </a:r>
            <a:r>
              <a:rPr lang="sr-Latn-RS" sz="1500" b="1" dirty="0">
                <a:solidFill>
                  <a:srgbClr val="FF0000"/>
                </a:solidFill>
              </a:rPr>
              <a:t> </a:t>
            </a:r>
            <a:r>
              <a:rPr lang="sr-Latn-RS" sz="1500" dirty="0"/>
              <a:t>ili</a:t>
            </a:r>
            <a:r>
              <a:rPr lang="sr-Latn-RS" sz="1500" b="1" dirty="0"/>
              <a:t> </a:t>
            </a:r>
            <a:r>
              <a:rPr lang="sr-Latn-RS" sz="1500" b="1" dirty="0">
                <a:solidFill>
                  <a:srgbClr val="FF0000"/>
                </a:solidFill>
              </a:rPr>
              <a:t>činjenje dostupnom</a:t>
            </a:r>
            <a:r>
              <a:rPr lang="sr-Latn-RS" sz="1500" dirty="0">
                <a:solidFill>
                  <a:srgbClr val="FF0000"/>
                </a:solidFill>
              </a:rPr>
              <a:t> </a:t>
            </a:r>
            <a:r>
              <a:rPr lang="sr-Latn-RS" sz="1500" dirty="0"/>
              <a:t>dečje pornografije preko računarskog sistema;</a:t>
            </a:r>
            <a:endParaRPr lang="en-US" sz="1500" dirty="0"/>
          </a:p>
          <a:p>
            <a:pPr marL="571500"/>
            <a:r>
              <a:rPr lang="sr-Latn-RS" sz="1500" dirty="0"/>
              <a:t>c) (u srpskom tekstu v) distribucija ili prenošenje dečje pornografije preko računarskog sistema);</a:t>
            </a:r>
            <a:endParaRPr lang="en-US" sz="1500" dirty="0"/>
          </a:p>
          <a:p>
            <a:pPr marL="571500"/>
            <a:r>
              <a:rPr lang="sr-Latn-RS" sz="1500" dirty="0"/>
              <a:t>d) (srpsko g) nabavljanje dečje pornografije preko računarskog sistema, za sebe ili za drugo lice;</a:t>
            </a:r>
            <a:endParaRPr lang="en-US" sz="1500" dirty="0"/>
          </a:p>
          <a:p>
            <a:pPr marL="571500"/>
            <a:r>
              <a:rPr lang="sr-Latn-RS" sz="1500" dirty="0"/>
              <a:t>e) (srpsko d) posedovanje dečje pornografije u računarskom sistemu ili na medijumima za čuvanje računarskih podataka. </a:t>
            </a:r>
            <a:endParaRPr lang="en-US"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17678" y="1336957"/>
            <a:ext cx="4035442" cy="4801314"/>
          </a:xfrm>
          <a:prstGeom prst="rect">
            <a:avLst/>
          </a:prstGeom>
        </p:spPr>
        <p:txBody>
          <a:bodyPr wrap="square">
            <a:spAutoFit/>
          </a:bodyPr>
          <a:lstStyle/>
          <a:p>
            <a:pPr marL="285750" lvl="0" indent="-285750">
              <a:buFont typeface="Wingdings" panose="05000000000000000000" pitchFamily="2" charset="2"/>
              <a:buChar char="ü"/>
            </a:pPr>
            <a:r>
              <a:rPr lang="sr-Latn-RS" dirty="0"/>
              <a:t>Krivične posledice koje sleduju svakom učesniku u lancu od proizvodnje do posedovanja dečje pornografije</a:t>
            </a:r>
            <a:endParaRPr lang="en-US" dirty="0"/>
          </a:p>
          <a:p>
            <a:pPr marL="285750" lvl="0" indent="-285750">
              <a:buFont typeface="Wingdings" panose="05000000000000000000" pitchFamily="2" charset="2"/>
              <a:buChar char="ü"/>
            </a:pPr>
            <a:r>
              <a:rPr lang="sr-Latn-RS" dirty="0"/>
              <a:t>Inkriminiše se: </a:t>
            </a:r>
            <a:endParaRPr lang="en-US" dirty="0"/>
          </a:p>
          <a:p>
            <a:pPr marL="742950" lvl="1" indent="-285750">
              <a:buFont typeface="Wingdings" panose="05000000000000000000" pitchFamily="2" charset="2"/>
              <a:buChar char="ü"/>
            </a:pPr>
            <a:r>
              <a:rPr lang="sr-Latn-RS" dirty="0"/>
              <a:t>Proizvodnja dečje pornografije (u svrhu njene distribucije preko računarskog sistema)</a:t>
            </a:r>
            <a:endParaRPr lang="en-US" dirty="0"/>
          </a:p>
          <a:p>
            <a:pPr marL="742950" lvl="1" indent="-285750">
              <a:buFont typeface="Wingdings" panose="05000000000000000000" pitchFamily="2" charset="2"/>
              <a:buChar char="ü"/>
            </a:pPr>
            <a:r>
              <a:rPr lang="sr-Latn-RS" dirty="0" err="1"/>
              <a:t>Nuđenje</a:t>
            </a:r>
            <a:r>
              <a:rPr lang="sr-Latn-RS" dirty="0"/>
              <a:t> dečje pornografije (podsticanje drugih da nabave dečju pornografiju)</a:t>
            </a:r>
            <a:endParaRPr lang="en-US" dirty="0"/>
          </a:p>
          <a:p>
            <a:pPr marL="742950" lvl="1" indent="-285750">
              <a:buFont typeface="Wingdings" panose="05000000000000000000" pitchFamily="2" charset="2"/>
              <a:buChar char="ü"/>
            </a:pPr>
            <a:r>
              <a:rPr lang="sr-Latn-RS" dirty="0"/>
              <a:t>Činjenje dostupnom dečje pornografije (plasiranje dečje pornografije </a:t>
            </a:r>
            <a:r>
              <a:rPr lang="sr-Latn-RS" dirty="0" err="1"/>
              <a:t>onlajn</a:t>
            </a:r>
            <a:r>
              <a:rPr lang="sr-Latn-RS" dirty="0"/>
              <a:t> kako bi je drugi koristili, između ostalog, putem  veb-sajtova koji se prave za dečju pornografiju)</a:t>
            </a:r>
            <a:endParaRPr lang="en-US" dirty="0"/>
          </a:p>
        </p:txBody>
      </p:sp>
      <p:sp>
        <p:nvSpPr>
          <p:cNvPr id="2" name="TextBox 7">
            <a:extLst>
              <a:ext uri="{FF2B5EF4-FFF2-40B4-BE49-F238E27FC236}">
                <a16:creationId xmlns:a16="http://schemas.microsoft.com/office/drawing/2014/main" xmlns=""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„proizvodnja </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err="1" smtClean="0">
                <a:solidFill>
                  <a:schemeClr val="bg1"/>
                </a:solidFill>
                <a:latin typeface="Verdana" panose="020B0604030504040204" pitchFamily="34" charset="0"/>
                <a:ea typeface="Verdana" panose="020B0604030504040204" pitchFamily="34" charset="0"/>
                <a:cs typeface="Verdana" charset="0"/>
              </a:rPr>
              <a:t>nuđenje</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1576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5032147"/>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propisale sledeće radnje, kada su učinjene sa namerom i protivpravno: </a:t>
            </a:r>
            <a:endParaRPr lang="en-US" sz="1600" dirty="0"/>
          </a:p>
          <a:p>
            <a:pPr marL="342900" indent="-342900" algn="just">
              <a:buFont typeface="Wingdings" pitchFamily="2" charset="2"/>
              <a:buChar char="Ø"/>
            </a:pPr>
            <a:endParaRPr lang="en-US" sz="1500" dirty="0"/>
          </a:p>
          <a:p>
            <a:pPr marL="228600"/>
            <a:r>
              <a:rPr lang="sr-Latn-RS" sz="1500" dirty="0"/>
              <a:t>a) proizvodnja dečje pornografije, u svrhu njene distribucije preko računarskog sistema;</a:t>
            </a:r>
            <a:endParaRPr lang="en-US" sz="1500" dirty="0"/>
          </a:p>
          <a:p>
            <a:pPr marL="228600"/>
            <a:r>
              <a:rPr lang="sr-Latn-RS" sz="1500" dirty="0"/>
              <a:t>b) </a:t>
            </a:r>
            <a:r>
              <a:rPr lang="sr-Latn-RS" sz="1500" dirty="0" err="1"/>
              <a:t>nuđenje</a:t>
            </a:r>
            <a:r>
              <a:rPr lang="sr-Latn-RS" sz="1500" dirty="0"/>
              <a:t> ili činjenje dostupnim dečje pornografije preko računarskog sistema;</a:t>
            </a:r>
            <a:endParaRPr lang="en-US" sz="1500" dirty="0"/>
          </a:p>
          <a:p>
            <a:pPr marL="228600"/>
            <a:r>
              <a:rPr lang="sr-Latn-RS" sz="1500" dirty="0"/>
              <a:t>c) (u srpskom tekstu je v) </a:t>
            </a:r>
            <a:r>
              <a:rPr lang="sr-Latn-RS" sz="1500" b="1" dirty="0">
                <a:solidFill>
                  <a:srgbClr val="FF0000"/>
                </a:solidFill>
              </a:rPr>
              <a:t>distribucija</a:t>
            </a:r>
            <a:r>
              <a:rPr lang="sr-Latn-RS" sz="1500" b="1" dirty="0"/>
              <a:t> </a:t>
            </a:r>
            <a:r>
              <a:rPr lang="sr-Latn-RS" sz="1500" dirty="0"/>
              <a:t>ili </a:t>
            </a:r>
            <a:r>
              <a:rPr lang="sr-Latn-RS" sz="1500" b="1" dirty="0" err="1" smtClean="0">
                <a:solidFill>
                  <a:srgbClr val="FF0000"/>
                </a:solidFill>
              </a:rPr>
              <a:t>prenos</a:t>
            </a:r>
            <a:r>
              <a:rPr lang="sr-Latn-RS" sz="1500" dirty="0" err="1" smtClean="0"/>
              <a:t>dečje</a:t>
            </a:r>
            <a:r>
              <a:rPr lang="sr-Latn-RS" sz="1500" dirty="0" smtClean="0"/>
              <a:t> </a:t>
            </a:r>
            <a:r>
              <a:rPr lang="sr-Latn-RS" sz="1500" dirty="0"/>
              <a:t>pornografije preko računarskog sistema);</a:t>
            </a:r>
            <a:endParaRPr lang="en-US" sz="1500" dirty="0"/>
          </a:p>
          <a:p>
            <a:pPr marL="228600"/>
            <a:r>
              <a:rPr lang="sr-Latn-RS" sz="1500" dirty="0"/>
              <a:t>d) (srpsko g) </a:t>
            </a:r>
            <a:r>
              <a:rPr lang="sr-Latn-RS" sz="1500" b="1" dirty="0">
                <a:solidFill>
                  <a:srgbClr val="FF0000"/>
                </a:solidFill>
              </a:rPr>
              <a:t>nabavljanje</a:t>
            </a:r>
            <a:r>
              <a:rPr lang="sr-Latn-RS" sz="1500" dirty="0">
                <a:solidFill>
                  <a:srgbClr val="FF0000"/>
                </a:solidFill>
              </a:rPr>
              <a:t> </a:t>
            </a:r>
            <a:r>
              <a:rPr lang="sr-Latn-RS" sz="1500" dirty="0"/>
              <a:t>dečje pornografije preko računarskog sistema, za sebe ili za drugo lice;</a:t>
            </a:r>
            <a:endParaRPr lang="en-US" sz="1500" dirty="0"/>
          </a:p>
          <a:p>
            <a:pPr marL="228600"/>
            <a:r>
              <a:rPr lang="sr-Latn-RS" sz="1500" dirty="0"/>
              <a:t>e) (srpsko d) </a:t>
            </a:r>
            <a:r>
              <a:rPr lang="sr-Latn-RS" sz="1500" b="1" dirty="0">
                <a:solidFill>
                  <a:srgbClr val="FF0000"/>
                </a:solidFill>
              </a:rPr>
              <a:t>posedovanje</a:t>
            </a:r>
            <a:r>
              <a:rPr lang="sr-Latn-RS" sz="1500" dirty="0">
                <a:solidFill>
                  <a:srgbClr val="FF0000"/>
                </a:solidFill>
              </a:rPr>
              <a:t> </a:t>
            </a:r>
            <a:r>
              <a:rPr lang="sr-Latn-RS" sz="1500" dirty="0"/>
              <a:t>dečje pornografije u računarskom sistemu ili na medijumima za čuvanje računarskih podataka. </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85598" y="1336957"/>
            <a:ext cx="4045602" cy="4247317"/>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a:t>
            </a:r>
            <a:endParaRPr lang="en-US" dirty="0"/>
          </a:p>
          <a:p>
            <a:pPr marL="742950" lvl="1" indent="-285750">
              <a:buFont typeface="Wingdings" panose="05000000000000000000" pitchFamily="2" charset="2"/>
              <a:buChar char="ü"/>
            </a:pPr>
            <a:r>
              <a:rPr lang="sr-Latn-RS" dirty="0"/>
              <a:t>Distribuciju dečje pornografije (aktivno širenje dečje pornografije) </a:t>
            </a:r>
            <a:endParaRPr lang="en-US" dirty="0"/>
          </a:p>
          <a:p>
            <a:pPr marL="742950" lvl="1" indent="-285750">
              <a:buFont typeface="Wingdings" panose="05000000000000000000" pitchFamily="2" charset="2"/>
              <a:buChar char="ü"/>
            </a:pPr>
            <a:r>
              <a:rPr lang="sr-Latn-RS" dirty="0"/>
              <a:t>Prenos dečje pornografije (slanje dečje pornografije putem računarskog sistema) </a:t>
            </a:r>
            <a:endParaRPr lang="en-US" dirty="0"/>
          </a:p>
          <a:p>
            <a:pPr marL="742950" lvl="1" indent="-285750">
              <a:buFont typeface="Wingdings" panose="05000000000000000000" pitchFamily="2" charset="2"/>
              <a:buChar char="ü"/>
            </a:pPr>
            <a:r>
              <a:rPr lang="sr-Latn-RS" dirty="0"/>
              <a:t>Nabavljanje dečje pornografije za sebe ili drugo lice (aktivno nabavljanje dečje pornografije uključujući preuzimanjem sa računara /</a:t>
            </a:r>
            <a:r>
              <a:rPr lang="sr-Latn-RS" i="1" dirty="0" err="1"/>
              <a:t>downloading</a:t>
            </a:r>
            <a:r>
              <a:rPr lang="sr-Latn-RS" dirty="0"/>
              <a:t>) </a:t>
            </a:r>
            <a:endParaRPr lang="en-US" dirty="0"/>
          </a:p>
          <a:p>
            <a:pPr marL="742950" lvl="1" indent="-285750">
              <a:buFont typeface="Wingdings" panose="05000000000000000000" pitchFamily="2" charset="2"/>
              <a:buChar char="ü"/>
            </a:pPr>
            <a:r>
              <a:rPr lang="sr-Latn-RS" dirty="0"/>
              <a:t>Posedovanje dečje pornografije (posedovanje u računarskom sistemu ili na nosaču podataka)</a:t>
            </a:r>
            <a:endParaRPr lang="en-US" dirty="0"/>
          </a:p>
        </p:txBody>
      </p:sp>
      <p:sp>
        <p:nvSpPr>
          <p:cNvPr id="2" name="TextBox 7">
            <a:extLst>
              <a:ext uri="{FF2B5EF4-FFF2-40B4-BE49-F238E27FC236}">
                <a16:creationId xmlns:a16="http://schemas.microsoft.com/office/drawing/2014/main" xmlns=""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„distribucija</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 prenošenje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5307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r-Latn-RS" dirty="0"/>
              <a:t>Omogućiti polaznicima da steknu sveobuhvatno razumevanje elemenata dela u vezi s računarima, dela u vezi sa sadržajem i dela u vezi sa kršenjem autorskih i srodnih prava koja su utvrđena u skladu s Budimpeštanskom konvencijom</a:t>
            </a:r>
            <a:r>
              <a:rPr lang="sr-Latn-RS" dirty="0" smtClean="0"/>
              <a:t>. </a:t>
            </a:r>
            <a:endParaRPr lang="en-US" dirty="0"/>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sr-Latn-RS" dirty="0" smtClean="0">
                <a:latin typeface="Verdana" charset="0"/>
                <a:cs typeface="Verdana" charset="0"/>
              </a:rPr>
              <a:t>Svrha sesije</a:t>
            </a:r>
            <a:endParaRPr lang="en-GB" sz="2000" dirty="0" smtClean="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5386090"/>
          </a:xfrm>
          <a:prstGeom prst="rect">
            <a:avLst/>
          </a:prstGeom>
        </p:spPr>
        <p:txBody>
          <a:bodyPr wrap="square">
            <a:spAutoFit/>
          </a:bodyPr>
          <a:lstStyle/>
          <a:p>
            <a:pPr marL="285750" lvl="0" indent="-285750">
              <a:buFont typeface="Wingdings" panose="05000000000000000000" pitchFamily="2" charset="2"/>
              <a:buChar char="Ø"/>
            </a:pPr>
            <a:r>
              <a:rPr lang="sr-Latn-RS" sz="1600" dirty="0"/>
              <a:t>2. U smislu stava 1. ovog člana izraz „dečja pornografija” obuhvata </a:t>
            </a:r>
            <a:r>
              <a:rPr lang="sr-Latn-RS" sz="1600" b="1" dirty="0">
                <a:solidFill>
                  <a:srgbClr val="FF0000"/>
                </a:solidFill>
              </a:rPr>
              <a:t>pornografski materijal </a:t>
            </a:r>
            <a:r>
              <a:rPr lang="sr-Latn-RS" sz="1600" dirty="0"/>
              <a:t>koji</a:t>
            </a:r>
            <a:r>
              <a:rPr lang="sr-Latn-RS" sz="1600" b="1" dirty="0"/>
              <a:t> </a:t>
            </a:r>
            <a:r>
              <a:rPr lang="sr-Latn-RS" sz="1600" b="1" dirty="0">
                <a:solidFill>
                  <a:srgbClr val="FF0000"/>
                </a:solidFill>
              </a:rPr>
              <a:t>vizuelno prikazuje</a:t>
            </a:r>
            <a:r>
              <a:rPr lang="sr-Latn-RS" sz="1600" dirty="0"/>
              <a:t>:</a:t>
            </a:r>
            <a:endParaRPr lang="en-US" sz="1600" dirty="0"/>
          </a:p>
          <a:p>
            <a:pPr marL="800100" lvl="1" indent="-342900">
              <a:buFont typeface="+mj-lt"/>
              <a:buAutoNum type="alphaLcParenR"/>
            </a:pPr>
            <a:r>
              <a:rPr lang="sr-Latn-RS" sz="1600" dirty="0"/>
              <a:t>maloletnika koji učestvuje u eksplicitno seksualnoj radnji;</a:t>
            </a:r>
            <a:endParaRPr lang="en-US" sz="1600" dirty="0"/>
          </a:p>
          <a:p>
            <a:pPr marL="800100" lvl="1" indent="-342900">
              <a:buFont typeface="+mj-lt"/>
              <a:buAutoNum type="alphaLcParenR"/>
            </a:pPr>
            <a:r>
              <a:rPr lang="sr-Latn-RS" sz="1600" dirty="0"/>
              <a:t>lice koje izgleda kao maloletnik, koje učestvuje u eksplicitno seksualnoj radnji;</a:t>
            </a:r>
            <a:endParaRPr lang="en-US" sz="1600" dirty="0"/>
          </a:p>
          <a:p>
            <a:pPr marL="685800" lvl="1" indent="-228600">
              <a:buFont typeface="+mj-lt"/>
              <a:buAutoNum type="alphaLcParenR"/>
            </a:pPr>
            <a:r>
              <a:rPr lang="sr-Latn-RS" sz="1400" dirty="0"/>
              <a:t>(v) </a:t>
            </a:r>
            <a:r>
              <a:rPr lang="sr-Latn-RS" sz="1600" dirty="0"/>
              <a:t>realistične slike koje predstavljaju maloletnika koji učestvuje u eksplicitno seksualnoj radnji.</a:t>
            </a:r>
            <a:endParaRPr lang="en-US" sz="1600" dirty="0"/>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GB" sz="14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600558" y="1336957"/>
            <a:ext cx="4116722" cy="4801314"/>
          </a:xfrm>
          <a:prstGeom prst="rect">
            <a:avLst/>
          </a:prstGeom>
        </p:spPr>
        <p:txBody>
          <a:bodyPr wrap="square">
            <a:spAutoFit/>
          </a:bodyPr>
          <a:lstStyle/>
          <a:p>
            <a:pPr marL="285750" lvl="0" indent="-285750">
              <a:buFont typeface="Wingdings" panose="05000000000000000000" pitchFamily="2" charset="2"/>
              <a:buChar char="ü"/>
            </a:pPr>
            <a:r>
              <a:rPr lang="sr-Latn-RS" dirty="0"/>
              <a:t>Rukovodeći se nacionalnim standardima na osnovu kojih se materijal kvalifikuje kao:</a:t>
            </a:r>
            <a:endParaRPr lang="en-US" dirty="0"/>
          </a:p>
          <a:p>
            <a:pPr marL="742950" lvl="1" indent="-285750">
              <a:buFont typeface="Wingdings" panose="05000000000000000000" pitchFamily="2" charset="2"/>
              <a:buChar char="ü"/>
            </a:pPr>
            <a:r>
              <a:rPr lang="sr-Latn-RS" dirty="0"/>
              <a:t>Opsceni</a:t>
            </a:r>
            <a:endParaRPr lang="en-US" dirty="0"/>
          </a:p>
          <a:p>
            <a:pPr marL="742950" lvl="1" indent="-285750">
              <a:buFont typeface="Wingdings" panose="05000000000000000000" pitchFamily="2" charset="2"/>
              <a:buChar char="ü"/>
            </a:pPr>
            <a:r>
              <a:rPr lang="sr-Latn-RS" dirty="0"/>
              <a:t>U suprotnosti sa javnim moralom</a:t>
            </a:r>
            <a:endParaRPr lang="en-US" dirty="0"/>
          </a:p>
          <a:p>
            <a:pPr marL="742950" lvl="1" indent="-285750">
              <a:buFont typeface="Wingdings" panose="05000000000000000000" pitchFamily="2" charset="2"/>
              <a:buChar char="ü"/>
            </a:pPr>
            <a:r>
              <a:rPr lang="sr-Latn-RS" dirty="0"/>
              <a:t>Na sličan način iskvaren</a:t>
            </a:r>
            <a:endParaRPr lang="en-US" dirty="0"/>
          </a:p>
          <a:p>
            <a:pPr marL="342900" indent="-342900" algn="just">
              <a:buFont typeface="Wingdings" pitchFamily="2" charset="2"/>
              <a:buChar char="ü"/>
            </a:pPr>
            <a:endParaRPr lang="en-US" dirty="0"/>
          </a:p>
          <a:p>
            <a:pPr marL="285750" lvl="0" indent="-285750">
              <a:buFont typeface="Wingdings" panose="05000000000000000000" pitchFamily="2" charset="2"/>
              <a:buChar char="ü"/>
            </a:pPr>
            <a:r>
              <a:rPr lang="sr-Latn-RS" dirty="0"/>
              <a:t>Materijal koji ima umetničku, medicinsku, naučnu ili neku sličnu vrednost ne može se okvalifikovati kao </a:t>
            </a:r>
            <a:r>
              <a:rPr lang="sr-Latn-RS" dirty="0" smtClean="0"/>
              <a:t>pornografski</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Vizuelno prikazivanje obuhvata podatke uskladištene u računarskom sistemu ili medijumu za čuvanje podataka koji se može konvertovati u vizuelnu sliku</a:t>
            </a:r>
            <a:endParaRPr lang="en-US" dirty="0"/>
          </a:p>
        </p:txBody>
      </p:sp>
      <p:sp>
        <p:nvSpPr>
          <p:cNvPr id="3" name="TextBox 7">
            <a:extLst>
              <a:ext uri="{FF2B5EF4-FFF2-40B4-BE49-F238E27FC236}">
                <a16:creationId xmlns:a16="http://schemas.microsoft.com/office/drawing/2014/main" xmlns=""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„pornografski materijal</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5653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622800" y="1287212"/>
            <a:ext cx="3860800" cy="4939814"/>
          </a:xfrm>
          <a:prstGeom prst="rect">
            <a:avLst/>
          </a:prstGeom>
        </p:spPr>
        <p:txBody>
          <a:bodyPr wrap="square">
            <a:spAutoFit/>
          </a:bodyPr>
          <a:lstStyle/>
          <a:p>
            <a:pPr marL="342900" indent="-342900" algn="just">
              <a:buFont typeface="Wingdings" pitchFamily="2" charset="2"/>
              <a:buChar char="ü"/>
            </a:pPr>
            <a:r>
              <a:rPr lang="sr-Latn-RS" dirty="0" smtClean="0"/>
              <a:t>Obuhvata kao minimum sledeće</a:t>
            </a:r>
            <a:r>
              <a:rPr lang="en-US" dirty="0" smtClean="0"/>
              <a:t>: </a:t>
            </a:r>
            <a:endParaRPr lang="en-US" dirty="0"/>
          </a:p>
          <a:p>
            <a:pPr marL="628650" lvl="1" indent="-171450">
              <a:buFont typeface="Wingdings" panose="05000000000000000000" pitchFamily="2" charset="2"/>
              <a:buChar char="ü"/>
            </a:pPr>
            <a:r>
              <a:rPr lang="sr-Latn-RS" sz="1600" dirty="0"/>
              <a:t>Seksualni odnos uključujući genitalno-genitalni, oralno-genitalni, analno-genitalni ili oralno-analni među maloletnicima ili između odraslog lica i maloletnika, istog ili suprotnog pola </a:t>
            </a:r>
            <a:endParaRPr lang="en-US" sz="1600" dirty="0"/>
          </a:p>
          <a:p>
            <a:pPr marL="628650" lvl="1" indent="-171450">
              <a:buFont typeface="Wingdings" panose="05000000000000000000" pitchFamily="2" charset="2"/>
              <a:buChar char="ü"/>
            </a:pPr>
            <a:r>
              <a:rPr lang="sr-Latn-RS" sz="1600" dirty="0"/>
              <a:t>Bestijalnost</a:t>
            </a:r>
            <a:endParaRPr lang="en-US" sz="1600" dirty="0"/>
          </a:p>
          <a:p>
            <a:pPr marL="628650" lvl="1" indent="-171450">
              <a:buFont typeface="Wingdings" panose="05000000000000000000" pitchFamily="2" charset="2"/>
              <a:buChar char="ü"/>
            </a:pPr>
            <a:r>
              <a:rPr lang="sr-Latn-RS" sz="1600" dirty="0"/>
              <a:t>Masturbaciju</a:t>
            </a:r>
            <a:endParaRPr lang="en-US" sz="1600" dirty="0"/>
          </a:p>
          <a:p>
            <a:pPr marL="628650" lvl="1" indent="-171450">
              <a:buFont typeface="Wingdings" panose="05000000000000000000" pitchFamily="2" charset="2"/>
              <a:buChar char="ü"/>
            </a:pPr>
            <a:r>
              <a:rPr lang="sr-Latn-RS" sz="1600" dirty="0"/>
              <a:t>Sadističko ili mazohističko </a:t>
            </a:r>
            <a:r>
              <a:rPr lang="sr-Latn-RS" sz="1600" dirty="0" err="1"/>
              <a:t>zlostavljanje</a:t>
            </a:r>
            <a:r>
              <a:rPr lang="sr-Latn-RS" sz="1600" dirty="0"/>
              <a:t> u seksualnom činu </a:t>
            </a:r>
            <a:endParaRPr lang="sr-Latn-RS" sz="1600" dirty="0" smtClean="0"/>
          </a:p>
          <a:p>
            <a:pPr marL="628650" lvl="1" indent="-171450">
              <a:buFont typeface="Wingdings" panose="05000000000000000000" pitchFamily="2" charset="2"/>
              <a:buChar char="ü"/>
            </a:pPr>
            <a:r>
              <a:rPr lang="sr-Latn-RS" sz="1600" dirty="0" smtClean="0"/>
              <a:t>Lascivno </a:t>
            </a:r>
            <a:r>
              <a:rPr lang="sr-Latn-RS" sz="1600" dirty="0"/>
              <a:t>izlaganje genitalnih organa ili </a:t>
            </a:r>
            <a:r>
              <a:rPr lang="sr-Latn-RS" sz="1600" dirty="0" err="1"/>
              <a:t>stidnog</a:t>
            </a:r>
            <a:r>
              <a:rPr lang="sr-Latn-RS" sz="1600" dirty="0"/>
              <a:t> područja maloletnika </a:t>
            </a:r>
            <a:endParaRPr lang="sr-Latn-RS" sz="1600" dirty="0" smtClean="0"/>
          </a:p>
          <a:p>
            <a:pPr marL="285750" indent="-285750">
              <a:buFont typeface="Wingdings" panose="05000000000000000000" pitchFamily="2" charset="2"/>
              <a:buChar char="ü"/>
            </a:pPr>
            <a:r>
              <a:rPr lang="sr-Latn-RS" dirty="0" smtClean="0"/>
              <a:t>Strana </a:t>
            </a:r>
            <a:r>
              <a:rPr lang="sr-Latn-RS" dirty="0" err="1"/>
              <a:t>ugovornica</a:t>
            </a:r>
            <a:r>
              <a:rPr lang="sr-Latn-RS" dirty="0"/>
              <a:t> može primeniti širu definiciju eksplicitno seksualne radnje </a:t>
            </a:r>
            <a:endParaRPr lang="en-US" dirty="0"/>
          </a:p>
          <a:p>
            <a:pPr marL="285750" lvl="0" indent="-285750">
              <a:buFont typeface="Wingdings" panose="05000000000000000000" pitchFamily="2" charset="2"/>
              <a:buChar char="ü"/>
            </a:pPr>
            <a:r>
              <a:rPr lang="sr-Latn-RS" dirty="0"/>
              <a:t>Nije relevantno da li je radnja stvarna ili simulirana</a:t>
            </a:r>
            <a:endParaRPr lang="en-US" dirty="0"/>
          </a:p>
          <a:p>
            <a:pPr marL="342900" indent="-342900" algn="just">
              <a:buFont typeface="Wingdings" pitchFamily="2" charset="2"/>
              <a:buChar char="ü"/>
            </a:pPr>
            <a:endParaRPr lang="en-US" sz="1500" dirty="0"/>
          </a:p>
        </p:txBody>
      </p:sp>
      <p:sp>
        <p:nvSpPr>
          <p:cNvPr id="2" name="TextBox 7">
            <a:extLst>
              <a:ext uri="{FF2B5EF4-FFF2-40B4-BE49-F238E27FC236}">
                <a16:creationId xmlns:a16="http://schemas.microsoft.com/office/drawing/2014/main" xmlns=""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„eksplicitno seksualna radnja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129117" y="1336957"/>
            <a:ext cx="4148969" cy="5016758"/>
          </a:xfrm>
          <a:prstGeom prst="rect">
            <a:avLst/>
          </a:prstGeom>
        </p:spPr>
        <p:txBody>
          <a:bodyPr wrap="square">
            <a:spAutoFit/>
          </a:bodyPr>
          <a:lstStyle/>
          <a:p>
            <a:pPr marL="342900" lvl="0" indent="-342900" algn="just">
              <a:buFont typeface="Wingdings" pitchFamily="2" charset="2"/>
              <a:buChar char="Ø"/>
            </a:pPr>
            <a:r>
              <a:rPr lang="sr-Latn-RS" sz="1600" dirty="0"/>
              <a:t>2. U smislu stava 1. ovog člana izraz „dečja pornografija” obuhvata pornografski materijal koji vizuelno prikazuje</a:t>
            </a:r>
            <a:r>
              <a:rPr lang="sr-Latn-RS" sz="1600" dirty="0" smtClean="0"/>
              <a:t>:</a:t>
            </a:r>
            <a:endParaRPr lang="en-US" sz="1500" dirty="0" smtClean="0">
              <a:solidFill>
                <a:sysClr val="windowText" lastClr="000000"/>
              </a:solidFill>
            </a:endParaRPr>
          </a:p>
          <a:p>
            <a:pPr marL="800100" lvl="1" indent="-342900">
              <a:buFont typeface="+mj-lt"/>
              <a:buAutoNum type="alphaLcParenR"/>
            </a:pPr>
            <a:r>
              <a:rPr lang="sr-Latn-RS" sz="1600" dirty="0"/>
              <a:t>maloletnika koji učestvuje u eksplicitno seksualnoj radnji;</a:t>
            </a:r>
            <a:endParaRPr lang="en-US" sz="1600" dirty="0"/>
          </a:p>
          <a:p>
            <a:pPr marL="800100" lvl="1" indent="-342900">
              <a:buFont typeface="+mj-lt"/>
              <a:buAutoNum type="alphaLcParenR"/>
            </a:pPr>
            <a:r>
              <a:rPr lang="sr-Latn-RS" sz="1600" dirty="0"/>
              <a:t>lice koje izgleda kao maloletnik, koje učestvuje u eksplicitno seksualnoj radnji;</a:t>
            </a:r>
            <a:endParaRPr lang="en-US" sz="1600" dirty="0"/>
          </a:p>
          <a:p>
            <a:pPr marL="800100" lvl="1" indent="-342900">
              <a:buFont typeface="+mj-lt"/>
              <a:buAutoNum type="alphaLcParenR"/>
            </a:pPr>
            <a:r>
              <a:rPr lang="sr-Latn-RS" sz="1600" dirty="0"/>
              <a:t>(v) realistične slike koje predstavljaju maloletnika koji učestvuje </a:t>
            </a:r>
            <a:r>
              <a:rPr lang="sr-Latn-RS" sz="1600" b="1" dirty="0">
                <a:solidFill>
                  <a:srgbClr val="FF0000"/>
                </a:solidFill>
              </a:rPr>
              <a:t>u eksplicitno seksualnoj radnji.</a:t>
            </a:r>
            <a:endParaRPr lang="en-US" sz="1600" dirty="0">
              <a:solidFill>
                <a:srgbClr val="FF0000"/>
              </a:solidFill>
            </a:endParaRPr>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(g, d, b i v)</a:t>
            </a:r>
            <a:endParaRPr lang="en-GB" sz="1600" dirty="0"/>
          </a:p>
        </p:txBody>
      </p:sp>
    </p:spTree>
    <p:extLst>
      <p:ext uri="{BB962C8B-B14F-4D97-AF65-F5344CB8AC3E}">
        <p14:creationId xmlns:p14="http://schemas.microsoft.com/office/powerpoint/2010/main" val="3623919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570078" y="1353114"/>
            <a:ext cx="3913522" cy="4278094"/>
          </a:xfrm>
          <a:prstGeom prst="rect">
            <a:avLst/>
          </a:prstGeom>
        </p:spPr>
        <p:txBody>
          <a:bodyPr wrap="square">
            <a:spAutoFit/>
          </a:bodyPr>
          <a:lstStyle/>
          <a:p>
            <a:pPr marL="342900" indent="-342900" algn="just">
              <a:buFont typeface="Wingdings" pitchFamily="2" charset="2"/>
              <a:buChar char="ü"/>
            </a:pPr>
            <a:r>
              <a:rPr lang="sr-Latn-RS" sz="1700" dirty="0" smtClean="0"/>
              <a:t>Obuhvaćeni su sledeći prikazi</a:t>
            </a:r>
            <a:r>
              <a:rPr lang="en-US" sz="1700" dirty="0" smtClean="0"/>
              <a:t>: </a:t>
            </a:r>
            <a:endParaRPr lang="en-US" sz="1700" dirty="0"/>
          </a:p>
          <a:p>
            <a:pPr algn="just"/>
            <a:endParaRPr lang="en-US" sz="1700" dirty="0"/>
          </a:p>
          <a:p>
            <a:pPr marL="742950" lvl="1" indent="-285750">
              <a:buFont typeface="Wingdings" panose="05000000000000000000" pitchFamily="2" charset="2"/>
              <a:buChar char="ü"/>
            </a:pPr>
            <a:r>
              <a:rPr lang="sr-Latn-RS" sz="1700" dirty="0"/>
              <a:t>Seksualno </a:t>
            </a:r>
            <a:r>
              <a:rPr lang="sr-Latn-RS" sz="1700" dirty="0" err="1"/>
              <a:t>zlostavljanje</a:t>
            </a:r>
            <a:r>
              <a:rPr lang="sr-Latn-RS" sz="1700" dirty="0"/>
              <a:t> stvarnog deteta</a:t>
            </a:r>
            <a:endParaRPr lang="en-US" sz="1700" dirty="0"/>
          </a:p>
          <a:p>
            <a:pPr marL="742950" lvl="1" indent="-285750">
              <a:buFont typeface="Wingdings" panose="05000000000000000000" pitchFamily="2" charset="2"/>
              <a:buChar char="ü"/>
            </a:pPr>
            <a:r>
              <a:rPr lang="sr-Latn-RS" sz="1700" dirty="0"/>
              <a:t>Slike koje prikazuju lice koje deluje kao da je maloletnik koji učestvuje u eksplicitno seksualnoj radnji </a:t>
            </a:r>
            <a:endParaRPr lang="en-US" sz="1700" dirty="0"/>
          </a:p>
          <a:p>
            <a:pPr marL="742950" lvl="1" indent="-285750">
              <a:buFont typeface="Wingdings" panose="05000000000000000000" pitchFamily="2" charset="2"/>
              <a:buChar char="ü"/>
            </a:pPr>
            <a:r>
              <a:rPr lang="sr-Latn-RS" sz="1700" dirty="0"/>
              <a:t>Slike koje, iako su „realistične”, u stvari, ne prikazuju stvarno dete koje je angažovano u eksplicitno seksualnoj radnji; uključujući slike koje su izmenjene, kao što su montirane slike fizičkih lica ili čak slike koje su u potpunosti generisane na računaru</a:t>
            </a:r>
            <a:endParaRPr lang="en-US" sz="1700" dirty="0"/>
          </a:p>
        </p:txBody>
      </p:sp>
      <p:sp>
        <p:nvSpPr>
          <p:cNvPr id="2" name="TextBox 7">
            <a:extLst>
              <a:ext uri="{FF2B5EF4-FFF2-40B4-BE49-F238E27FC236}">
                <a16:creationId xmlns:a16="http://schemas.microsoft.com/office/drawing/2014/main" xmlns=""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„prikazuje</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maloletnika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29117" y="1336957"/>
            <a:ext cx="4116312" cy="5016758"/>
          </a:xfrm>
          <a:prstGeom prst="rect">
            <a:avLst/>
          </a:prstGeom>
        </p:spPr>
        <p:txBody>
          <a:bodyPr wrap="square">
            <a:spAutoFit/>
          </a:bodyPr>
          <a:lstStyle/>
          <a:p>
            <a:pPr marL="342900" indent="-342900" algn="just">
              <a:buFont typeface="Wingdings" pitchFamily="2" charset="2"/>
              <a:buChar char="Ø"/>
            </a:pPr>
            <a:r>
              <a:rPr lang="sr-Latn-RS" sz="1600" dirty="0"/>
              <a:t>2. U smislu stava 1. ovog člana izraz „dečja pornografija” obuhvata pornografski materijal koji vizuelno </a:t>
            </a:r>
            <a:r>
              <a:rPr lang="sr-Latn-RS" sz="1600" b="1" dirty="0">
                <a:solidFill>
                  <a:srgbClr val="FF0000"/>
                </a:solidFill>
              </a:rPr>
              <a:t>prikazuje</a:t>
            </a:r>
            <a:r>
              <a:rPr lang="sr-Latn-RS" sz="1500" dirty="0" smtClean="0">
                <a:solidFill>
                  <a:sysClr val="windowText" lastClr="000000"/>
                </a:solidFill>
              </a:rPr>
              <a:t>:</a:t>
            </a:r>
            <a:endParaRPr lang="en-US" sz="1500" dirty="0">
              <a:solidFill>
                <a:sysClr val="windowText" lastClr="000000"/>
              </a:solidFill>
            </a:endParaRPr>
          </a:p>
          <a:p>
            <a:pPr marL="800100" lvl="1" indent="-342900">
              <a:buFont typeface="+mj-lt"/>
              <a:buAutoNum type="alphaLcParenR"/>
            </a:pPr>
            <a:r>
              <a:rPr lang="sr-Latn-RS" sz="1600" dirty="0" smtClean="0"/>
              <a:t> </a:t>
            </a:r>
            <a:r>
              <a:rPr lang="sr-Latn-RS" sz="1600" b="1" dirty="0" smtClean="0">
                <a:solidFill>
                  <a:srgbClr val="FF0000"/>
                </a:solidFill>
              </a:rPr>
              <a:t>maloletnika</a:t>
            </a:r>
            <a:r>
              <a:rPr lang="sr-Latn-RS" sz="1600" dirty="0" smtClean="0">
                <a:solidFill>
                  <a:srgbClr val="FF0000"/>
                </a:solidFill>
              </a:rPr>
              <a:t> </a:t>
            </a:r>
            <a:r>
              <a:rPr lang="sr-Latn-RS" sz="1600" dirty="0"/>
              <a:t>koji učestvuje u eksplicitno seksualnoj radnji;</a:t>
            </a:r>
            <a:endParaRPr lang="en-US" sz="1600" dirty="0"/>
          </a:p>
          <a:p>
            <a:pPr marL="800100" lvl="1" indent="-342900">
              <a:buFont typeface="+mj-lt"/>
              <a:buAutoNum type="alphaLcParenR"/>
            </a:pPr>
            <a:r>
              <a:rPr lang="sr-Latn-RS" sz="1600" dirty="0" smtClean="0"/>
              <a:t> </a:t>
            </a:r>
            <a:r>
              <a:rPr lang="sr-Latn-RS" sz="1600" b="1" dirty="0" smtClean="0">
                <a:solidFill>
                  <a:srgbClr val="FF0000"/>
                </a:solidFill>
              </a:rPr>
              <a:t>lice </a:t>
            </a:r>
            <a:r>
              <a:rPr lang="sr-Latn-RS" sz="1600" b="1" dirty="0">
                <a:solidFill>
                  <a:srgbClr val="FF0000"/>
                </a:solidFill>
              </a:rPr>
              <a:t>koje izgleda kao maloletnik</a:t>
            </a:r>
            <a:r>
              <a:rPr lang="sr-Latn-RS" sz="1600" dirty="0"/>
              <a:t>, koje učestvuje u eksplicitno seksualnoj radnji</a:t>
            </a:r>
            <a:r>
              <a:rPr lang="sr-Latn-RS" sz="1600" dirty="0" smtClean="0"/>
              <a:t>;</a:t>
            </a:r>
          </a:p>
          <a:p>
            <a:pPr marL="800100" lvl="1" indent="-342900">
              <a:buFont typeface="+mj-lt"/>
              <a:buAutoNum type="alphaLcParenR"/>
            </a:pPr>
            <a:r>
              <a:rPr lang="sr-Latn-RS" sz="1600" dirty="0" smtClean="0"/>
              <a:t>(</a:t>
            </a:r>
            <a:r>
              <a:rPr lang="sr-Latn-RS" sz="1400" dirty="0"/>
              <a:t>v</a:t>
            </a:r>
            <a:r>
              <a:rPr lang="sr-Latn-RS" sz="1600" dirty="0"/>
              <a:t>) </a:t>
            </a:r>
            <a:r>
              <a:rPr lang="sr-Latn-RS" sz="1600" b="1" dirty="0">
                <a:solidFill>
                  <a:srgbClr val="FF0000"/>
                </a:solidFill>
              </a:rPr>
              <a:t>realistične slike koje predstavljaju maloletnika </a:t>
            </a:r>
            <a:r>
              <a:rPr lang="sr-Latn-RS" sz="1600" dirty="0"/>
              <a:t>koji učestvuje u eksplicitno seksualnoj radnji</a:t>
            </a:r>
            <a:r>
              <a:rPr lang="sr-Latn-RS" sz="1600" b="1" dirty="0" smtClean="0"/>
              <a:t>.</a:t>
            </a:r>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lvl="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US" sz="1400" dirty="0"/>
          </a:p>
        </p:txBody>
      </p:sp>
    </p:spTree>
    <p:extLst>
      <p:ext uri="{BB962C8B-B14F-4D97-AF65-F5344CB8AC3E}">
        <p14:creationId xmlns:p14="http://schemas.microsoft.com/office/powerpoint/2010/main" val="426141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712318" y="1403914"/>
            <a:ext cx="4015122" cy="4247317"/>
          </a:xfrm>
          <a:prstGeom prst="rect">
            <a:avLst/>
          </a:prstGeom>
        </p:spPr>
        <p:txBody>
          <a:bodyPr wrap="square">
            <a:spAutoFit/>
          </a:bodyPr>
          <a:lstStyle/>
          <a:p>
            <a:pPr marL="285750" lvl="0" indent="-285750">
              <a:buFont typeface="Wingdings" panose="05000000000000000000" pitchFamily="2" charset="2"/>
              <a:buChar char="ü"/>
            </a:pPr>
            <a:r>
              <a:rPr lang="sr-Latn-RS" dirty="0"/>
              <a:t>U skladu sa definicijom deteta utvrđenom u članu 1. Konvencije Ujedinjenih nacija o pravima </a:t>
            </a:r>
            <a:r>
              <a:rPr lang="sr-Latn-RS" dirty="0" smtClean="0"/>
              <a:t>deteta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Maloletnik generalno gledano obuhvata sva lica mlađa od 18 godina. Strane </a:t>
            </a:r>
            <a:r>
              <a:rPr lang="sr-Latn-RS" dirty="0" err="1"/>
              <a:t>ugovornice</a:t>
            </a:r>
            <a:r>
              <a:rPr lang="sr-Latn-RS" dirty="0"/>
              <a:t> mogu postaviti nižu starosnu granicu ali da ta granica nije manja od 16 godina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Uzrast se odnosi na korišćenje (stvarne ili fiktivne) dece kao seksualnih objekata; tu nije reč o uzrastu u kom se može dati  saglasnost, tj. pristanak na seks</a:t>
            </a:r>
            <a:endParaRPr lang="en-US" dirty="0"/>
          </a:p>
        </p:txBody>
      </p:sp>
      <p:sp>
        <p:nvSpPr>
          <p:cNvPr id="2" name="TextBox 7">
            <a:extLst>
              <a:ext uri="{FF2B5EF4-FFF2-40B4-BE49-F238E27FC236}">
                <a16:creationId xmlns:a16="http://schemas.microsoft.com/office/drawing/2014/main" xmlns=""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1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100" dirty="0">
              <a:solidFill>
                <a:schemeClr val="bg1"/>
              </a:solidFill>
              <a:latin typeface="Verdana" panose="020B0604030504040204" pitchFamily="34" charset="0"/>
              <a:ea typeface="Verdana" panose="020B0604030504040204" pitchFamily="34" charset="0"/>
              <a:cs typeface="Verdana" charset="0"/>
            </a:endParaRPr>
          </a:p>
          <a:p>
            <a:pPr algn="r"/>
            <a:r>
              <a:rPr lang="en-GB" sz="3100" dirty="0" smtClean="0">
                <a:solidFill>
                  <a:schemeClr val="bg1"/>
                </a:solidFill>
                <a:latin typeface="Verdana" panose="020B0604030504040204" pitchFamily="34" charset="0"/>
                <a:ea typeface="Verdana" panose="020B0604030504040204" pitchFamily="34" charset="0"/>
                <a:cs typeface="Verdana" charset="0"/>
              </a:rPr>
              <a:t>(</a:t>
            </a:r>
            <a:r>
              <a:rPr lang="sr-Latn-RS" sz="3100" dirty="0" smtClean="0">
                <a:solidFill>
                  <a:schemeClr val="bg1"/>
                </a:solidFill>
                <a:latin typeface="Verdana" panose="020B0604030504040204" pitchFamily="34" charset="0"/>
                <a:ea typeface="Verdana" panose="020B0604030504040204" pitchFamily="34" charset="0"/>
                <a:cs typeface="Verdana" charset="0"/>
              </a:rPr>
              <a:t>„maloletnik... mlađe od </a:t>
            </a:r>
            <a:r>
              <a:rPr lang="en-GB" sz="3100" dirty="0" smtClean="0">
                <a:solidFill>
                  <a:schemeClr val="bg1"/>
                </a:solidFill>
                <a:latin typeface="Verdana" panose="020B0604030504040204" pitchFamily="34" charset="0"/>
                <a:ea typeface="Verdana" panose="020B0604030504040204" pitchFamily="34" charset="0"/>
                <a:cs typeface="Verdana" charset="0"/>
              </a:rPr>
              <a:t>18 </a:t>
            </a:r>
            <a:r>
              <a:rPr lang="sr-Latn-RS" sz="3100" dirty="0" smtClean="0">
                <a:solidFill>
                  <a:schemeClr val="bg1"/>
                </a:solidFill>
                <a:latin typeface="Verdana" panose="020B0604030504040204" pitchFamily="34" charset="0"/>
                <a:ea typeface="Verdana" panose="020B0604030504040204" pitchFamily="34" charset="0"/>
                <a:cs typeface="Verdana" charset="0"/>
              </a:rPr>
              <a:t>godina</a:t>
            </a:r>
            <a:r>
              <a:rPr lang="en-GB" sz="3100" dirty="0" smtClean="0">
                <a:solidFill>
                  <a:schemeClr val="bg1"/>
                </a:solidFill>
                <a:latin typeface="Verdana" panose="020B0604030504040204" pitchFamily="34" charset="0"/>
                <a:ea typeface="Verdana" panose="020B0604030504040204" pitchFamily="34" charset="0"/>
                <a:cs typeface="Verdana" charset="0"/>
              </a:rPr>
              <a:t>”)</a:t>
            </a:r>
            <a:endParaRPr lang="en-GB" sz="31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129117" y="1336957"/>
            <a:ext cx="4230612" cy="4985980"/>
          </a:xfrm>
          <a:prstGeom prst="rect">
            <a:avLst/>
          </a:prstGeom>
        </p:spPr>
        <p:txBody>
          <a:bodyPr wrap="square">
            <a:spAutoFit/>
          </a:bodyPr>
          <a:lstStyle/>
          <a:p>
            <a:pPr marL="342900" indent="-342900" algn="just">
              <a:buFont typeface="Wingdings" pitchFamily="2" charset="2"/>
              <a:buChar char="Ø"/>
            </a:pPr>
            <a:r>
              <a:rPr lang="sr-Latn-RS" sz="1600" dirty="0"/>
              <a:t>2. U smislu stava 1. ovog člana izraz „dečja pornografija” obuhvata pornografski materijal koji vizuelno prikazuje</a:t>
            </a:r>
            <a:r>
              <a:rPr lang="sr-Latn-RS" sz="1500" dirty="0"/>
              <a:t>:</a:t>
            </a:r>
            <a:endParaRPr lang="en-US" sz="1500" dirty="0"/>
          </a:p>
          <a:p>
            <a:pPr marL="800100" lvl="1" indent="-342900">
              <a:buFont typeface="+mj-lt"/>
              <a:buAutoNum type="alphaLcParenR"/>
            </a:pPr>
            <a:r>
              <a:rPr lang="sr-Latn-RS" sz="1600" dirty="0"/>
              <a:t> maloletnika koji učestvuje u eksplicitno seksualnoj radnji;</a:t>
            </a:r>
            <a:endParaRPr lang="en-US" sz="1600" dirty="0"/>
          </a:p>
          <a:p>
            <a:pPr marL="800100" lvl="1" indent="-342900">
              <a:buFont typeface="+mj-lt"/>
              <a:buAutoNum type="alphaLcParenR"/>
            </a:pPr>
            <a:r>
              <a:rPr lang="sr-Latn-RS" sz="1600" dirty="0"/>
              <a:t> lice koje izgleda kao maloletnik, koje učestvuje u eksplicitno seksualnoj radnji;</a:t>
            </a:r>
          </a:p>
          <a:p>
            <a:pPr marL="800100" lvl="1" indent="-342900">
              <a:buFont typeface="+mj-lt"/>
              <a:buAutoNum type="alphaLcParenR"/>
            </a:pPr>
            <a:r>
              <a:rPr lang="sr-Latn-RS" sz="1600" dirty="0"/>
              <a:t>(</a:t>
            </a:r>
            <a:r>
              <a:rPr lang="sr-Latn-RS" sz="1400" dirty="0"/>
              <a:t>v</a:t>
            </a:r>
            <a:r>
              <a:rPr lang="sr-Latn-RS" sz="1600" dirty="0"/>
              <a:t>) realistične slike koje predstavljaju maloletnika koji učestvuje u eksplicitno seksualnoj radnji.</a:t>
            </a:r>
          </a:p>
          <a:p>
            <a:pPr marL="285750" lvl="0" indent="-285750">
              <a:buFont typeface="Wingdings" panose="05000000000000000000" pitchFamily="2" charset="2"/>
              <a:buChar char="Ø"/>
            </a:pPr>
            <a:r>
              <a:rPr lang="sr-Latn-RS" sz="1600" dirty="0"/>
              <a:t>3. U smislu stava 2. ovog člana, izraz „</a:t>
            </a:r>
            <a:r>
              <a:rPr lang="sr-Latn-RS" sz="1600" b="1" dirty="0">
                <a:solidFill>
                  <a:srgbClr val="FF0000"/>
                </a:solidFill>
              </a:rPr>
              <a:t>maloletnik</a:t>
            </a:r>
            <a:r>
              <a:rPr lang="sr-Latn-RS" sz="1600" dirty="0"/>
              <a:t>” obuhvata sva lica </a:t>
            </a:r>
            <a:r>
              <a:rPr lang="sr-Latn-RS" sz="1600" b="1" dirty="0">
                <a:solidFill>
                  <a:srgbClr val="FF0000"/>
                </a:solidFill>
              </a:rPr>
              <a:t>mlađa od 18 godina.</a:t>
            </a:r>
            <a:r>
              <a:rPr lang="sr-Latn-RS" sz="1600" dirty="0"/>
              <a:t> Strana </a:t>
            </a:r>
            <a:r>
              <a:rPr lang="sr-Latn-RS" sz="1600" dirty="0" err="1"/>
              <a:t>ugovornica</a:t>
            </a:r>
            <a:r>
              <a:rPr lang="sr-Latn-RS" sz="1600" dirty="0"/>
              <a:t> može da postavi nižu starosnu granicu, koja nije manja od 16 godina. </a:t>
            </a:r>
            <a:endParaRPr lang="en-US" sz="1600" dirty="0"/>
          </a:p>
          <a:p>
            <a:pPr marL="285750" lvl="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US" sz="1400" dirty="0"/>
          </a:p>
        </p:txBody>
      </p:sp>
    </p:spTree>
    <p:extLst>
      <p:ext uri="{BB962C8B-B14F-4D97-AF65-F5344CB8AC3E}">
        <p14:creationId xmlns:p14="http://schemas.microsoft.com/office/powerpoint/2010/main" val="1071498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77132871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xmlns=""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Anketno pitanje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26871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5860196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xmlns=""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Anketno pitanje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1232928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22" y="4182285"/>
            <a:ext cx="7886700" cy="1500187"/>
          </a:xfrm>
        </p:spPr>
        <p:txBody>
          <a:bodyPr/>
          <a:lstStyle/>
          <a:p>
            <a:r>
              <a:rPr lang="sr-Latn-RS" sz="3200" dirty="0" smtClean="0">
                <a:latin typeface="+mn-lt"/>
              </a:rPr>
              <a:t>KRŠENJE AUTORSKIH I SRODNIH PRAVA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36</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4</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344612" y="81875"/>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xmlns=""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sr-Latn-RS" altLang="sr-Latn-RS" sz="2600" b="1" i="1" dirty="0" smtClean="0"/>
              <a:t>Prava intelektualne svojine</a:t>
            </a:r>
            <a:endParaRPr lang="en-GB" altLang="sr-Latn-RS" sz="2600" b="1" i="1" dirty="0"/>
          </a:p>
          <a:p>
            <a:pPr marL="0" indent="0" algn="ctr" eaLnBrk="1" hangingPunct="1">
              <a:lnSpc>
                <a:spcPct val="90000"/>
              </a:lnSpc>
              <a:buFont typeface="Arial" panose="020B0604020202020204" pitchFamily="34" charset="0"/>
              <a:buNone/>
              <a:defRPr/>
            </a:pPr>
            <a:r>
              <a:rPr lang="en-GB" altLang="sr-Latn-RS" sz="2600" b="1" i="1" dirty="0" smtClean="0"/>
              <a:t>(</a:t>
            </a:r>
            <a:r>
              <a:rPr lang="sr-Latn-RS" altLang="sr-Latn-RS" sz="2600" b="1" i="1" dirty="0" smtClean="0"/>
              <a:t>Član </a:t>
            </a:r>
            <a:r>
              <a:rPr lang="en-GB" altLang="sr-Latn-RS" sz="2600" b="1" i="1" dirty="0" smtClean="0"/>
              <a:t>10</a:t>
            </a:r>
            <a:r>
              <a:rPr lang="sr-Latn-RS" altLang="sr-Latn-RS" sz="2600" b="1" i="1" dirty="0" smtClean="0"/>
              <a:t>. Budimpeštanske konvencije</a:t>
            </a:r>
            <a:r>
              <a:rPr lang="en-GB" altLang="sr-Latn-RS" sz="2600" b="1" i="1" dirty="0" smtClean="0"/>
              <a:t>)</a:t>
            </a:r>
            <a:r>
              <a:rPr lang="en-GB" altLang="sr-Latn-RS" sz="2600" dirty="0" smtClean="0"/>
              <a:t> </a:t>
            </a:r>
            <a:endParaRPr lang="en-GB" altLang="sr-Latn-RS" sz="2600" dirty="0"/>
          </a:p>
          <a:p>
            <a:pPr algn="ctr"/>
            <a:r>
              <a:rPr lang="sr-Latn-RS" sz="2400" i="1" dirty="0"/>
              <a:t>ne utvrđuje se novi propis na ovu temu</a:t>
            </a:r>
            <a:endParaRPr lang="en-US" sz="2400" dirty="0"/>
          </a:p>
          <a:p>
            <a:pPr algn="ctr"/>
            <a:r>
              <a:rPr lang="sr-Latn-RS" sz="2400" i="1" dirty="0"/>
              <a:t>svrha je Budimpeštanske konvencije</a:t>
            </a:r>
            <a:endParaRPr lang="en-US" sz="2400" dirty="0"/>
          </a:p>
          <a:p>
            <a:pPr marL="0" indent="0" algn="ctr">
              <a:buNone/>
            </a:pPr>
            <a:r>
              <a:rPr lang="sr-Latn-RS" sz="2000" i="1" dirty="0" smtClean="0"/>
              <a:t>- da </a:t>
            </a:r>
            <a:r>
              <a:rPr lang="sr-Latn-RS" sz="2000" i="1" dirty="0"/>
              <a:t>se primene ranija pravila o autorskom pravu: ono što se mora poštovati u stvarnom svetu mora se poštovati i u virtuelnom svetu</a:t>
            </a:r>
            <a:endParaRPr lang="en-US" sz="2000" dirty="0"/>
          </a:p>
          <a:p>
            <a:pPr marL="0" indent="0" algn="ctr">
              <a:buNone/>
            </a:pPr>
            <a:r>
              <a:rPr lang="sr-Latn-RS" sz="2000" i="1" dirty="0" smtClean="0"/>
              <a:t>- kršenja </a:t>
            </a:r>
            <a:r>
              <a:rPr lang="sr-Latn-RS" sz="2000" i="1" dirty="0"/>
              <a:t>autorskih prava </a:t>
            </a:r>
            <a:r>
              <a:rPr lang="sr-Latn-RS" sz="2000" i="1" dirty="0" err="1"/>
              <a:t>onlajn</a:t>
            </a:r>
            <a:r>
              <a:rPr lang="sr-Latn-RS" sz="2000" i="1" dirty="0"/>
              <a:t> ili kršenja autorskih prava počinjena pomoću računarskog sistema moraju biti kažnjena kao da su se dogodila u stvarnom svetu</a:t>
            </a:r>
            <a:endParaRPr lang="en-US" sz="2000" dirty="0"/>
          </a:p>
          <a:p>
            <a:pPr lvl="2" eaLnBrk="1" hangingPunct="1">
              <a:lnSpc>
                <a:spcPct val="90000"/>
              </a:lnSpc>
              <a:defRPr/>
            </a:pPr>
            <a:endParaRPr lang="en-GB" altLang="sr-Latn-RS" sz="2000" dirty="0"/>
          </a:p>
          <a:p>
            <a:r>
              <a:rPr lang="sr-Latn-RS" sz="2000" dirty="0"/>
              <a:t>Budimpeštanska konvencija se poziva na postojeće međunarodne ugovore</a:t>
            </a:r>
            <a:endParaRPr lang="en-US" sz="2000" dirty="0"/>
          </a:p>
          <a:p>
            <a:pPr marL="522288" indent="-179388">
              <a:buNone/>
            </a:pPr>
            <a:r>
              <a:rPr lang="sr-Latn-RS" sz="2000" dirty="0" smtClean="0"/>
              <a:t>- </a:t>
            </a:r>
            <a:r>
              <a:rPr lang="sr-Latn-RS" sz="1800" dirty="0" smtClean="0"/>
              <a:t>Pariski </a:t>
            </a:r>
            <a:r>
              <a:rPr lang="sr-Latn-RS" sz="1800" dirty="0"/>
              <a:t>akt od 24. jula 1971.</a:t>
            </a:r>
            <a:endParaRPr lang="en-US" sz="1800" dirty="0"/>
          </a:p>
          <a:p>
            <a:pPr marL="522288" indent="-179388">
              <a:buNone/>
            </a:pPr>
            <a:r>
              <a:rPr lang="sr-Latn-RS" sz="1800" dirty="0" smtClean="0"/>
              <a:t>- </a:t>
            </a:r>
            <a:r>
              <a:rPr lang="sr-Latn-RS" sz="1800" dirty="0" err="1" smtClean="0"/>
              <a:t>Bernsku</a:t>
            </a:r>
            <a:r>
              <a:rPr lang="sr-Latn-RS" sz="1800" dirty="0" smtClean="0"/>
              <a:t> </a:t>
            </a:r>
            <a:r>
              <a:rPr lang="sr-Latn-RS" sz="1800" dirty="0"/>
              <a:t>konvenciju</a:t>
            </a:r>
            <a:endParaRPr lang="en-US" sz="1800" dirty="0"/>
          </a:p>
          <a:p>
            <a:pPr marL="522288" indent="-179388">
              <a:buNone/>
            </a:pPr>
            <a:r>
              <a:rPr lang="sr-Latn-RS" sz="1800" dirty="0" smtClean="0"/>
              <a:t>- ugovore</a:t>
            </a:r>
            <a:r>
              <a:rPr lang="sr-Latn-RS" sz="1800" i="1" dirty="0" smtClean="0"/>
              <a:t> </a:t>
            </a:r>
            <a:r>
              <a:rPr lang="sr-Latn-RS" sz="1800" i="1" dirty="0"/>
              <a:t>WIPO</a:t>
            </a:r>
            <a:r>
              <a:rPr lang="sr-Latn-RS" sz="1800" dirty="0"/>
              <a:t> (ugovori o autorskom pravu Svetske organizacije za intelektualnu svojinu – </a:t>
            </a:r>
            <a:r>
              <a:rPr lang="sr-Latn-RS" sz="1800" i="1" dirty="0"/>
              <a:t>UN-WIPO</a:t>
            </a:r>
            <a:r>
              <a:rPr lang="sr-Latn-RS" sz="1800" dirty="0"/>
              <a:t>)</a:t>
            </a:r>
            <a:endParaRPr lang="en-US" sz="1800" dirty="0"/>
          </a:p>
        </p:txBody>
      </p:sp>
    </p:spTree>
    <p:extLst>
      <p:ext uri="{BB962C8B-B14F-4D97-AF65-F5344CB8AC3E}">
        <p14:creationId xmlns:p14="http://schemas.microsoft.com/office/powerpoint/2010/main" val="88259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344612" y="81875"/>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3">
            <a:extLst>
              <a:ext uri="{FF2B5EF4-FFF2-40B4-BE49-F238E27FC236}">
                <a16:creationId xmlns:a16="http://schemas.microsoft.com/office/drawing/2014/main" xmlns=""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xmlns=""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393190" y="99060"/>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3">
            <a:extLst>
              <a:ext uri="{FF2B5EF4-FFF2-40B4-BE49-F238E27FC236}">
                <a16:creationId xmlns:a16="http://schemas.microsoft.com/office/drawing/2014/main" xmlns=""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buNone/>
            </a:pPr>
            <a:r>
              <a:rPr lang="sr-Latn-RS" dirty="0"/>
              <a:t>Do kraja ove sesije polaznici će biti u stanju da:</a:t>
            </a:r>
            <a:endParaRPr lang="en-US" dirty="0"/>
          </a:p>
          <a:p>
            <a:r>
              <a:rPr lang="en-US" dirty="0" err="1" smtClean="0"/>
              <a:t>i</a:t>
            </a:r>
            <a:r>
              <a:rPr lang="sr-Latn-RS" dirty="0" err="1" smtClean="0"/>
              <a:t>dentifikuju</a:t>
            </a:r>
            <a:r>
              <a:rPr lang="sr-Latn-RS" dirty="0" smtClean="0"/>
              <a:t> </a:t>
            </a:r>
            <a:r>
              <a:rPr lang="sr-Latn-RS" dirty="0"/>
              <a:t>elemente koji čine krivično delo</a:t>
            </a:r>
            <a:r>
              <a:rPr lang="sr-Latn-RS" dirty="0" smtClean="0"/>
              <a:t>:</a:t>
            </a:r>
            <a:endParaRPr lang="en-US" dirty="0"/>
          </a:p>
          <a:p>
            <a:pPr lvl="0"/>
            <a:r>
              <a:rPr lang="sr-Latn-RS" dirty="0"/>
              <a:t>falsifikovanja u vezi s računarima, </a:t>
            </a:r>
            <a:endParaRPr lang="en-US" dirty="0"/>
          </a:p>
          <a:p>
            <a:pPr lvl="0"/>
            <a:r>
              <a:rPr lang="sr-Latn-RS" dirty="0"/>
              <a:t>prevare u vezi s računarima,</a:t>
            </a:r>
            <a:endParaRPr lang="en-US" dirty="0"/>
          </a:p>
          <a:p>
            <a:pPr lvl="0"/>
            <a:r>
              <a:rPr lang="sr-Latn-RS" dirty="0"/>
              <a:t>dečje pornografije,</a:t>
            </a:r>
            <a:endParaRPr lang="en-US" dirty="0"/>
          </a:p>
          <a:p>
            <a:r>
              <a:rPr lang="sr-Latn-RS" dirty="0"/>
              <a:t>kršenja autorskih i srodnih </a:t>
            </a:r>
            <a:r>
              <a:rPr lang="sr-Latn-RS" dirty="0" smtClean="0"/>
              <a:t>prava</a:t>
            </a:r>
            <a:endParaRPr lang="en-US" dirty="0" smtClean="0"/>
          </a:p>
          <a:p>
            <a:endParaRPr lang="en-US" dirty="0"/>
          </a:p>
          <a:p>
            <a:pPr marL="0" indent="0" algn="just">
              <a:buNone/>
            </a:pPr>
            <a:r>
              <a:rPr lang="sr-Latn-RS" dirty="0"/>
              <a:t>Shvate na koji način Budimpeštanska konvencija inkriminiše pokušaj, pomaganje ili </a:t>
            </a:r>
            <a:r>
              <a:rPr lang="sr-Latn-RS" dirty="0" err="1"/>
              <a:t>podstrekavanje</a:t>
            </a:r>
            <a:r>
              <a:rPr lang="sr-Latn-RS" dirty="0"/>
              <a:t>, kao i obim odgovornosti pravnog </a:t>
            </a:r>
            <a:r>
              <a:rPr lang="sr-Latn-RS" dirty="0" smtClean="0"/>
              <a:t>lica</a:t>
            </a:r>
            <a:r>
              <a:rPr lang="en-US" dirty="0" smtClean="0"/>
              <a:t>.</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Ciljevi sesije</a:t>
            </a:r>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4278094"/>
          </a:xfrm>
          <a:prstGeom prst="rect">
            <a:avLst/>
          </a:prstGeom>
        </p:spPr>
        <p:txBody>
          <a:bodyPr wrap="square">
            <a:spAutoFit/>
          </a:bodyPr>
          <a:lstStyle/>
          <a:p>
            <a:pPr marL="34290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kršenje autorskih prava, definisanih u zakonima </a:t>
            </a:r>
            <a:r>
              <a:rPr lang="sr-Latn-RS" sz="1600" dirty="0"/>
              <a:t>te strane </a:t>
            </a:r>
            <a:r>
              <a:rPr lang="sr-Latn-RS" sz="1600" dirty="0" err="1"/>
              <a:t>ugovornice</a:t>
            </a:r>
            <a:r>
              <a:rPr lang="sr-Latn-RS" sz="1600" dirty="0"/>
              <a:t>, </a:t>
            </a:r>
            <a:r>
              <a:rPr lang="sr-Latn-RS" sz="1600" b="1" dirty="0">
                <a:solidFill>
                  <a:srgbClr val="FF0000"/>
                </a:solidFill>
              </a:rPr>
              <a:t>u skladu sa obavezama koje je preuzela po Pariskom ugovoru od 24. jula 1971, kojim se revidira </a:t>
            </a:r>
            <a:r>
              <a:rPr lang="sr-Latn-RS" sz="1600" b="1" dirty="0" err="1">
                <a:solidFill>
                  <a:srgbClr val="FF0000"/>
                </a:solidFill>
              </a:rPr>
              <a:t>Bernska</a:t>
            </a:r>
            <a:r>
              <a:rPr lang="sr-Latn-RS" sz="1600" b="1" dirty="0">
                <a:solidFill>
                  <a:srgbClr val="FF0000"/>
                </a:solidFill>
              </a:rPr>
              <a:t> konvencija za zaštitu književnih i umetničkih dela, Sporazumu o komercijalnim aspektima prava na intelektualnu svojinu i WIPO ugovoru o autorskom pravu</a:t>
            </a:r>
            <a:r>
              <a:rPr lang="sr-Latn-RS" sz="1600" dirty="0"/>
              <a:t>, izuzimajući sva moralna prava u tim konvencijama, kada su ta dela učinjena dobrovoljno, u obimu koji im daje komercijalni karakter i </a:t>
            </a:r>
            <a:r>
              <a:rPr lang="sr-Latn-RS" sz="1600" b="1" dirty="0">
                <a:solidFill>
                  <a:srgbClr val="FF0000"/>
                </a:solidFill>
              </a:rPr>
              <a:t>preko računarskog sistema</a:t>
            </a:r>
            <a:r>
              <a:rPr lang="sr-Latn-RS" sz="1600" dirty="0"/>
              <a:t>. </a:t>
            </a:r>
            <a:endParaRPr lang="en-GB" sz="1500" b="1" dirty="0">
              <a:solidFill>
                <a:srgbClr val="FF0000"/>
              </a:solidFill>
            </a:endParaRPr>
          </a:p>
        </p:txBody>
      </p:sp>
      <p:sp>
        <p:nvSpPr>
          <p:cNvPr id="6" name="Rectangle 5">
            <a:extLst>
              <a:ext uri="{FF2B5EF4-FFF2-40B4-BE49-F238E27FC236}">
                <a16:creationId xmlns:a16="http://schemas.microsoft.com/office/drawing/2014/main" xmlns="" id="{524B6456-681F-2F44-A01A-AD3514E81BD2}"/>
              </a:ext>
            </a:extLst>
          </p:cNvPr>
          <p:cNvSpPr/>
          <p:nvPr/>
        </p:nvSpPr>
        <p:spPr>
          <a:xfrm>
            <a:off x="4653280" y="1336957"/>
            <a:ext cx="3992880" cy="4247317"/>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hotimično kršenje autorskih i srodnih prava koja proističu iz sporazuma navedenih u članu (Konvencije) kada je to kršenje učinjeno pomoću računarskog sistema i u obimu koji mu daje komercijalni karakter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odredba samo osigurava da </a:t>
            </a:r>
            <a:r>
              <a:rPr lang="en-US" dirty="0" err="1"/>
              <a:t>postojeća</a:t>
            </a:r>
            <a:r>
              <a:rPr lang="en-US" dirty="0"/>
              <a:t> </a:t>
            </a:r>
            <a:r>
              <a:rPr lang="en-US" dirty="0" err="1"/>
              <a:t>krivična</a:t>
            </a:r>
            <a:r>
              <a:rPr lang="en-US" dirty="0"/>
              <a:t> </a:t>
            </a:r>
            <a:r>
              <a:rPr lang="en-US" dirty="0" err="1"/>
              <a:t>dela</a:t>
            </a:r>
            <a:r>
              <a:rPr lang="en-US" dirty="0"/>
              <a:t> </a:t>
            </a:r>
            <a:r>
              <a:rPr lang="en-US" dirty="0" err="1"/>
              <a:t>povrede</a:t>
            </a:r>
            <a:r>
              <a:rPr lang="en-US" dirty="0"/>
              <a:t> </a:t>
            </a:r>
            <a:r>
              <a:rPr lang="en-US" dirty="0" err="1"/>
              <a:t>autorskih</a:t>
            </a:r>
            <a:r>
              <a:rPr lang="en-US" dirty="0"/>
              <a:t> </a:t>
            </a:r>
            <a:r>
              <a:rPr lang="en-US" dirty="0" err="1"/>
              <a:t>prava</a:t>
            </a:r>
            <a:r>
              <a:rPr lang="en-US" dirty="0"/>
              <a:t> </a:t>
            </a:r>
            <a:r>
              <a:rPr lang="en-US" dirty="0" err="1"/>
              <a:t>koja</a:t>
            </a:r>
            <a:r>
              <a:rPr lang="en-US" dirty="0"/>
              <a:t> </a:t>
            </a:r>
            <a:r>
              <a:rPr lang="en-US" dirty="0" err="1"/>
              <a:t>su</a:t>
            </a:r>
            <a:r>
              <a:rPr lang="en-US" dirty="0"/>
              <a:t> </a:t>
            </a:r>
            <a:r>
              <a:rPr lang="en-US" dirty="0" err="1"/>
              <a:t>utvrđena</a:t>
            </a:r>
            <a:r>
              <a:rPr lang="en-US" dirty="0"/>
              <a:t> </a:t>
            </a:r>
            <a:r>
              <a:rPr lang="en-US" dirty="0" err="1"/>
              <a:t>shodno</a:t>
            </a:r>
            <a:r>
              <a:rPr lang="en-US" dirty="0"/>
              <a:t> </a:t>
            </a:r>
            <a:r>
              <a:rPr lang="en-US" dirty="0" err="1"/>
              <a:t>međunarodnim</a:t>
            </a:r>
            <a:r>
              <a:rPr lang="en-US" dirty="0"/>
              <a:t> </a:t>
            </a:r>
            <a:r>
              <a:rPr lang="en-US" dirty="0" err="1"/>
              <a:t>obavezama</a:t>
            </a:r>
            <a:r>
              <a:rPr lang="en-US" dirty="0"/>
              <a:t> </a:t>
            </a:r>
            <a:r>
              <a:rPr lang="en-US" dirty="0" err="1"/>
              <a:t>obuhvtaju</a:t>
            </a:r>
            <a:r>
              <a:rPr lang="en-US" dirty="0"/>
              <a:t> </a:t>
            </a:r>
            <a:r>
              <a:rPr lang="en-US" dirty="0" err="1"/>
              <a:t>dela</a:t>
            </a:r>
            <a:r>
              <a:rPr lang="en-US" dirty="0"/>
              <a:t> </a:t>
            </a:r>
            <a:r>
              <a:rPr lang="en-US" dirty="0" err="1"/>
              <a:t>povrede</a:t>
            </a:r>
            <a:r>
              <a:rPr lang="en-US" dirty="0"/>
              <a:t> </a:t>
            </a:r>
            <a:r>
              <a:rPr lang="en-US" dirty="0" err="1"/>
              <a:t>autorskih</a:t>
            </a:r>
            <a:r>
              <a:rPr lang="en-US" dirty="0"/>
              <a:t> </a:t>
            </a:r>
            <a:r>
              <a:rPr lang="en-US" dirty="0" err="1"/>
              <a:t>prava</a:t>
            </a:r>
            <a:r>
              <a:rPr lang="en-US" dirty="0"/>
              <a:t> </a:t>
            </a:r>
            <a:r>
              <a:rPr lang="en-US" dirty="0" err="1"/>
              <a:t>izvršena</a:t>
            </a:r>
            <a:r>
              <a:rPr lang="en-US" dirty="0"/>
              <a:t> </a:t>
            </a:r>
            <a:r>
              <a:rPr lang="sr-Latn-RS" dirty="0"/>
              <a:t>preko računarskog sistema</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 </a:t>
            </a: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prava</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8600292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4278094"/>
          </a:xfrm>
          <a:prstGeom prst="rect">
            <a:avLst/>
          </a:prstGeom>
        </p:spPr>
        <p:txBody>
          <a:bodyPr wrap="square">
            <a:spAutoFit/>
          </a:bodyPr>
          <a:lstStyle/>
          <a:p>
            <a:pPr marL="34290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kršenje autorskih prava, definisanih u zakonima te strane </a:t>
            </a:r>
            <a:r>
              <a:rPr lang="sr-Latn-RS" sz="1600" dirty="0" err="1"/>
              <a:t>ugovornice</a:t>
            </a:r>
            <a:r>
              <a:rPr lang="sr-Latn-RS" sz="1600" dirty="0"/>
              <a:t>, u skladu sa obavezama koje je preuzela po Pariskom ugovoru od 24. jula 1971, kojim se revidira </a:t>
            </a:r>
            <a:r>
              <a:rPr lang="sr-Latn-RS" sz="1600" dirty="0" err="1"/>
              <a:t>Bernska</a:t>
            </a:r>
            <a:r>
              <a:rPr lang="sr-Latn-RS" sz="1600" dirty="0"/>
              <a:t> konvencija za zaštitu književnih i umetničkih dela, Sporazumu o komercijalnim aspektima prava na intelektualnu svojinu i WIPO ugovoru o autorskom pravu, izuzimajući sva moralna prava u tim konvencijama, kada su ta dela učinjena dobrovoljno, u </a:t>
            </a:r>
            <a:r>
              <a:rPr lang="sr-Latn-RS" sz="1600" b="1" dirty="0">
                <a:solidFill>
                  <a:srgbClr val="FF0000"/>
                </a:solidFill>
              </a:rPr>
              <a:t>obimu</a:t>
            </a:r>
            <a:r>
              <a:rPr lang="sr-Latn-RS" sz="1600" dirty="0">
                <a:solidFill>
                  <a:srgbClr val="FF0000"/>
                </a:solidFill>
              </a:rPr>
              <a:t> </a:t>
            </a:r>
            <a:r>
              <a:rPr lang="sr-Latn-RS" sz="1600" dirty="0"/>
              <a:t>koji im daje </a:t>
            </a:r>
            <a:r>
              <a:rPr lang="sr-Latn-RS" sz="1600" b="1" dirty="0">
                <a:solidFill>
                  <a:srgbClr val="FF0000"/>
                </a:solidFill>
              </a:rPr>
              <a:t>komercijalni karakter </a:t>
            </a:r>
            <a:r>
              <a:rPr lang="sr-Latn-RS" sz="1600" dirty="0"/>
              <a:t>i preko računarskog sistema. </a:t>
            </a:r>
            <a:endParaRPr lang="en-GB" sz="1500" b="1" dirty="0">
              <a:solidFill>
                <a:srgbClr val="FF0000"/>
              </a:solidFill>
            </a:endParaRPr>
          </a:p>
        </p:txBody>
      </p:sp>
      <p:sp>
        <p:nvSpPr>
          <p:cNvPr id="6" name="Rectangle 5">
            <a:extLst>
              <a:ext uri="{FF2B5EF4-FFF2-40B4-BE49-F238E27FC236}">
                <a16:creationId xmlns:a16="http://schemas.microsoft.com/office/drawing/2014/main" xmlns="" id="{524B6456-681F-2F44-A01A-AD3514E81BD2}"/>
              </a:ext>
            </a:extLst>
          </p:cNvPr>
          <p:cNvSpPr/>
          <p:nvPr/>
        </p:nvSpPr>
        <p:spPr>
          <a:xfrm>
            <a:off x="4622800" y="1336957"/>
            <a:ext cx="4003040" cy="3477875"/>
          </a:xfrm>
          <a:prstGeom prst="rect">
            <a:avLst/>
          </a:prstGeom>
        </p:spPr>
        <p:txBody>
          <a:bodyPr wrap="square">
            <a:spAutoFit/>
          </a:bodyPr>
          <a:lstStyle/>
          <a:p>
            <a:pPr marL="285750" lvl="0" indent="-285750">
              <a:buFont typeface="Wingdings" panose="05000000000000000000" pitchFamily="2" charset="2"/>
              <a:buChar char="ü"/>
            </a:pPr>
            <a:r>
              <a:rPr lang="sr-Latn-RS" sz="2000" dirty="0"/>
              <a:t>U skladu sa članom 6. stav 1. Sporazuma </a:t>
            </a:r>
            <a:r>
              <a:rPr lang="sr-Latn-RS" sz="2000" i="1" dirty="0" smtClean="0"/>
              <a:t>TRIPS</a:t>
            </a:r>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Odnosi se na </a:t>
            </a:r>
            <a:r>
              <a:rPr lang="sr-Latn-RS" sz="2000" dirty="0" err="1"/>
              <a:t>pirateriju</a:t>
            </a:r>
            <a:r>
              <a:rPr lang="sr-Latn-RS" sz="2000" dirty="0"/>
              <a:t> u komercijalnim razmerama </a:t>
            </a:r>
            <a:endParaRPr lang="sr-Latn-RS" sz="2000" dirty="0" smtClean="0"/>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Strane </a:t>
            </a:r>
            <a:r>
              <a:rPr lang="sr-Latn-RS" sz="2000" dirty="0" err="1"/>
              <a:t>ugovornice</a:t>
            </a:r>
            <a:r>
              <a:rPr lang="sr-Latn-RS" sz="2000" dirty="0"/>
              <a:t> mogu otići i korak dalje od piraterije u komercijalnim razmerama i mogu inkriminisati i druge slučajeve kršenja autorskih prava</a:t>
            </a:r>
            <a:endParaRPr lang="en-US" sz="2000"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Kršenja autorskih i srodnih prava </a:t>
            </a: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„obim... komercijalni karakter“</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621639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9437" y="1336957"/>
            <a:ext cx="3889351" cy="4770537"/>
          </a:xfrm>
          <a:prstGeom prst="rect">
            <a:avLst/>
          </a:prstGeom>
        </p:spPr>
        <p:txBody>
          <a:bodyPr wrap="square">
            <a:spAutoFit/>
          </a:bodyPr>
          <a:lstStyle/>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kršenje srodnih prava</a:t>
            </a:r>
            <a:r>
              <a:rPr lang="sr-Latn-RS" sz="1600" b="1" dirty="0"/>
              <a:t> </a:t>
            </a:r>
            <a:r>
              <a:rPr lang="sr-Latn-RS" sz="1600" dirty="0"/>
              <a:t>definisanih u zakonima te strane </a:t>
            </a:r>
            <a:r>
              <a:rPr lang="sr-Latn-RS" sz="1600" dirty="0" err="1"/>
              <a:t>ugovornice</a:t>
            </a:r>
            <a:r>
              <a:rPr lang="sr-Latn-RS" sz="1600" dirty="0"/>
              <a:t> koji se odnose na obaveze koje je ona preuzela po </a:t>
            </a:r>
            <a:r>
              <a:rPr lang="sr-Latn-RS" sz="1600" b="1" dirty="0">
                <a:solidFill>
                  <a:srgbClr val="FF0000"/>
                </a:solidFill>
              </a:rPr>
              <a:t>Međunarodnoj konvenciji o zaštiti izvođača, proizvođača </a:t>
            </a:r>
            <a:r>
              <a:rPr lang="sr-Latn-RS" sz="1600" b="1" dirty="0" err="1">
                <a:solidFill>
                  <a:srgbClr val="FF0000"/>
                </a:solidFill>
              </a:rPr>
              <a:t>fonograma</a:t>
            </a:r>
            <a:r>
              <a:rPr lang="sr-Latn-RS" sz="1600" b="1" dirty="0">
                <a:solidFill>
                  <a:srgbClr val="FF0000"/>
                </a:solidFill>
              </a:rPr>
              <a:t> i ustanova za </a:t>
            </a:r>
            <a:r>
              <a:rPr lang="sr-Latn-RS" sz="1600" b="1" dirty="0" err="1">
                <a:solidFill>
                  <a:srgbClr val="FF0000"/>
                </a:solidFill>
              </a:rPr>
              <a:t>radiodifuziju</a:t>
            </a:r>
            <a:r>
              <a:rPr lang="sr-Latn-RS" sz="1600" b="1" dirty="0">
                <a:solidFill>
                  <a:srgbClr val="FF0000"/>
                </a:solidFill>
              </a:rPr>
              <a:t> (Rimska konvencija), Sporazumu o komercijalnim aspektima prava na intelektualnu svojinu i WIPO ugovoru o interpretacijama i </a:t>
            </a:r>
            <a:r>
              <a:rPr lang="sr-Latn-RS" sz="1600" b="1" dirty="0" err="1">
                <a:solidFill>
                  <a:srgbClr val="FF0000"/>
                </a:solidFill>
              </a:rPr>
              <a:t>fonogramima</a:t>
            </a:r>
            <a:r>
              <a:rPr lang="sr-Latn-RS" sz="1600" b="1" dirty="0"/>
              <a:t>, </a:t>
            </a:r>
            <a:r>
              <a:rPr lang="sr-Latn-RS" sz="1600" dirty="0"/>
              <a:t>izuzimaju sva moralna prava sadržana u tim konvencijama, kada su ta dela učinjena </a:t>
            </a:r>
            <a:r>
              <a:rPr lang="sr-Latn-RS" sz="1600" dirty="0" smtClean="0"/>
              <a:t> </a:t>
            </a:r>
            <a:r>
              <a:rPr lang="sr-Latn-RS" sz="1600" b="1" dirty="0" smtClean="0">
                <a:solidFill>
                  <a:srgbClr val="FF0000"/>
                </a:solidFill>
              </a:rPr>
              <a:t>dobrovoljno</a:t>
            </a:r>
            <a:r>
              <a:rPr lang="sr-Latn-RS" sz="1600" b="1" dirty="0">
                <a:solidFill>
                  <a:srgbClr val="FF0000"/>
                </a:solidFill>
              </a:rPr>
              <a:t>, u obimu koji ih kvalifikuje da imaju komercijalni karakter i preko računarskog sistema</a:t>
            </a:r>
            <a:r>
              <a:rPr lang="sr-Latn-RS" sz="1600" b="1" dirty="0"/>
              <a:t>.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5968" y="1336957"/>
            <a:ext cx="4245839" cy="3693319"/>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hotimično kršenje srodnih prava proisteklih iz sporazuma pobrojanih u članu Konvencije onda kada su ta kršenja učinjena preko računarskog sistema i u komercijalnim </a:t>
            </a:r>
            <a:r>
              <a:rPr lang="sr-Latn-RS" dirty="0" smtClean="0"/>
              <a:t>razmerama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Ta odredba samo osigurava da postojeća krivična dela koja se odnose na srodna prava proistekla iz međunarodnih obaveza budu primenjena i onda kada su ta dela počinjena preko računarskog sistema</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dirty="0" smtClean="0">
                <a:solidFill>
                  <a:schemeClr val="bg1"/>
                </a:solidFill>
                <a:latin typeface="Verdana" panose="020B0604030504040204" pitchFamily="34" charset="0"/>
                <a:ea typeface="Verdana" panose="020B0604030504040204" pitchFamily="34" charset="0"/>
                <a:cs typeface="Verdana" charset="0"/>
              </a:rPr>
              <a:t>Kršenje autorskih i srodnih prava </a:t>
            </a:r>
            <a:r>
              <a:rPr lang="en-GB" dirty="0" smtClean="0">
                <a:solidFill>
                  <a:schemeClr val="bg1"/>
                </a:solidFill>
                <a:latin typeface="Verdana" panose="020B0604030504040204" pitchFamily="34" charset="0"/>
                <a:ea typeface="Verdana" panose="020B0604030504040204" pitchFamily="34" charset="0"/>
                <a:cs typeface="Verdana" charset="0"/>
              </a:rPr>
              <a:t>(</a:t>
            </a:r>
            <a:r>
              <a:rPr lang="sr-Latn-RS" dirty="0" smtClean="0">
                <a:solidFill>
                  <a:schemeClr val="bg1"/>
                </a:solidFill>
                <a:latin typeface="Verdana" panose="020B0604030504040204" pitchFamily="34" charset="0"/>
                <a:ea typeface="Verdana" panose="020B0604030504040204" pitchFamily="34" charset="0"/>
                <a:cs typeface="Verdana" charset="0"/>
              </a:rPr>
              <a:t>„kršenje srodnih prava</a:t>
            </a:r>
            <a:r>
              <a:rPr lang="en-GB" dirty="0" smtClean="0">
                <a:solidFill>
                  <a:schemeClr val="bg1"/>
                </a:solidFill>
                <a:latin typeface="Verdana" panose="020B0604030504040204" pitchFamily="34" charset="0"/>
                <a:ea typeface="Verdana" panose="020B0604030504040204" pitchFamily="34" charset="0"/>
                <a:cs typeface="Verdana" charset="0"/>
              </a:rPr>
              <a:t>…”)</a:t>
            </a:r>
            <a:endParaRPr lang="en-GB"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297079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4924425"/>
          </a:xfrm>
          <a:prstGeom prst="rect">
            <a:avLst/>
          </a:prstGeom>
        </p:spPr>
        <p:txBody>
          <a:bodyPr wrap="square">
            <a:spAutoFit/>
          </a:bodyPr>
          <a:lstStyle/>
          <a:p>
            <a:pPr marL="342900" indent="-342900" algn="just">
              <a:buFont typeface="Wingdings" pitchFamily="2" charset="2"/>
              <a:buChar char="Ø"/>
            </a:pPr>
            <a:r>
              <a:rPr lang="sr-Latn-RS" dirty="0"/>
              <a:t>3. Strana </a:t>
            </a:r>
            <a:r>
              <a:rPr lang="sr-Latn-RS" dirty="0" err="1"/>
              <a:t>ugovornica</a:t>
            </a:r>
            <a:r>
              <a:rPr lang="sr-Latn-RS" dirty="0"/>
              <a:t> može da zadrži pravo da pod </a:t>
            </a:r>
            <a:r>
              <a:rPr lang="sr-Latn-RS" b="1" dirty="0">
                <a:solidFill>
                  <a:srgbClr val="FF0000"/>
                </a:solidFill>
              </a:rPr>
              <a:t>određenim okolnostima</a:t>
            </a:r>
            <a:r>
              <a:rPr lang="sr-Latn-RS" dirty="0"/>
              <a:t> ne zahteva krivičnu odgovornost iz stavova 1. i 2. ovog člana, pod uslovom da na raspolaganju stoje druge vrste </a:t>
            </a:r>
            <a:r>
              <a:rPr lang="sr-Latn-RS" b="1" dirty="0">
                <a:solidFill>
                  <a:srgbClr val="FF0000"/>
                </a:solidFill>
              </a:rPr>
              <a:t>delotvornih pravnih sredstava </a:t>
            </a:r>
            <a:r>
              <a:rPr lang="sr-Latn-RS" dirty="0"/>
              <a:t>i da ta rezerva </a:t>
            </a:r>
            <a:r>
              <a:rPr lang="sr-Latn-RS" b="1" dirty="0">
                <a:solidFill>
                  <a:srgbClr val="FF0000"/>
                </a:solidFill>
              </a:rPr>
              <a:t>ne osporava međunarodne obaveze te strane </a:t>
            </a:r>
            <a:r>
              <a:rPr lang="sr-Latn-RS" b="1" dirty="0" err="1">
                <a:solidFill>
                  <a:srgbClr val="FF0000"/>
                </a:solidFill>
              </a:rPr>
              <a:t>ugovornice</a:t>
            </a:r>
            <a:r>
              <a:rPr lang="sr-Latn-RS" b="1" dirty="0">
                <a:solidFill>
                  <a:srgbClr val="FF0000"/>
                </a:solidFill>
              </a:rPr>
              <a:t>,</a:t>
            </a:r>
            <a:r>
              <a:rPr lang="sr-Latn-RS" b="1" dirty="0"/>
              <a:t> </a:t>
            </a:r>
            <a:r>
              <a:rPr lang="sr-Latn-RS" dirty="0"/>
              <a:t>definisane u međunarodnim instrumentima navedenim u stavovima 1. i 2. ovog </a:t>
            </a:r>
            <a:r>
              <a:rPr lang="sr-Latn-RS" dirty="0" smtClean="0"/>
              <a:t>člana. </a:t>
            </a:r>
            <a:r>
              <a:rPr lang="sr-Latn-RS" sz="1600" dirty="0"/>
              <a:t>(U izvorniku stoji: ograničene okolnosti/</a:t>
            </a:r>
            <a:r>
              <a:rPr lang="sr-Latn-RS" sz="1600" i="1" dirty="0" err="1"/>
              <a:t>limited</a:t>
            </a:r>
            <a:r>
              <a:rPr lang="sr-Latn-RS" sz="1600" i="1" dirty="0"/>
              <a:t> </a:t>
            </a:r>
            <a:r>
              <a:rPr lang="sr-Latn-RS" sz="1600" i="1" dirty="0" err="1"/>
              <a:t>circumstances</a:t>
            </a:r>
            <a:r>
              <a:rPr lang="sr-Latn-RS" sz="1600" dirty="0"/>
              <a:t>; u Zakonu o potvrđivanju Konvencije o </a:t>
            </a:r>
            <a:r>
              <a:rPr lang="sr-Latn-RS" sz="1600" dirty="0" err="1"/>
              <a:t>visokotehnološkom</a:t>
            </a:r>
            <a:r>
              <a:rPr lang="sr-Latn-RS" sz="1600" dirty="0"/>
              <a:t> kriminalu, „Službeni glasnik RS”, broj 19/09, stoji „određene okolnosti” – prim. prev.). </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51121" y="1270001"/>
            <a:ext cx="4073119" cy="3693319"/>
          </a:xfrm>
          <a:prstGeom prst="rect">
            <a:avLst/>
          </a:prstGeom>
        </p:spPr>
        <p:txBody>
          <a:bodyPr wrap="square">
            <a:spAutoFit/>
          </a:bodyPr>
          <a:lstStyle/>
          <a:p>
            <a:pPr marL="342900" indent="-342900" algn="just">
              <a:buFont typeface="Wingdings" pitchFamily="2" charset="2"/>
              <a:buChar char="ü"/>
            </a:pPr>
            <a:r>
              <a:rPr lang="sr-Latn-RS" dirty="0"/>
              <a:t>Određenim okolnostima može se opravdati kada kršenje autorskih i srodnih prava ne povlači krivičnu odgovornost, kao što su sledeći slučajevi</a:t>
            </a:r>
            <a:r>
              <a:rPr lang="en-US" dirty="0" smtClean="0"/>
              <a:t>:</a:t>
            </a:r>
            <a:endParaRPr lang="en-US" dirty="0"/>
          </a:p>
          <a:p>
            <a:pPr algn="just"/>
            <a:endParaRPr lang="en-US" dirty="0"/>
          </a:p>
          <a:p>
            <a:pPr marL="800100" lvl="1" indent="-342900" algn="just">
              <a:buFont typeface="Wingdings" pitchFamily="2" charset="2"/>
              <a:buChar char="ü"/>
            </a:pPr>
            <a:r>
              <a:rPr lang="sr-Latn-RS" dirty="0" smtClean="0"/>
              <a:t>Paralelni uvoz</a:t>
            </a:r>
          </a:p>
          <a:p>
            <a:pPr marL="800100" lvl="1" indent="-342900" algn="just">
              <a:buFont typeface="Wingdings" pitchFamily="2" charset="2"/>
              <a:buChar char="ü"/>
            </a:pPr>
            <a:r>
              <a:rPr lang="sr-Latn-RS" dirty="0" smtClean="0"/>
              <a:t>Prava zakupa</a:t>
            </a:r>
            <a:endParaRPr lang="en-US" dirty="0"/>
          </a:p>
          <a:p>
            <a:pPr marL="800100" lvl="1" indent="-342900" algn="just">
              <a:buFont typeface="Wingdings" pitchFamily="2" charset="2"/>
              <a:buChar char="ü"/>
            </a:pPr>
            <a:endParaRPr lang="en-US" dirty="0"/>
          </a:p>
          <a:p>
            <a:pPr marL="342900" lvl="1" indent="-277813">
              <a:buFont typeface="Wingdings" panose="05000000000000000000" pitchFamily="2" charset="2"/>
              <a:buChar char="ü"/>
            </a:pPr>
            <a:r>
              <a:rPr lang="sr-Latn-RS" dirty="0"/>
              <a:t>Međutim, delotvorna pravna sredstva (npr. parnične ili upravne mere) treba da budu na raspolaganju u tom slučaju</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 </a:t>
            </a:r>
          </a:p>
          <a:p>
            <a:pPr algn="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„ograničene okolnosti</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20523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55987"/>
            <a:ext cx="7886700" cy="1500187"/>
          </a:xfrm>
        </p:spPr>
        <p:txBody>
          <a:bodyPr/>
          <a:lstStyle/>
          <a:p>
            <a:r>
              <a:rPr lang="sr-Latn-RS" sz="3200" dirty="0" smtClean="0">
                <a:latin typeface="+mn-lt"/>
              </a:rPr>
              <a:t>DRUGI OBLICI ODGOVORNOSTI</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a:t>
            </a:r>
            <a:r>
              <a:rPr lang="en-GB" dirty="0" smtClean="0">
                <a:latin typeface="Verdana" panose="020B0604030504040204" pitchFamily="34" charset="0"/>
                <a:ea typeface="Verdana" panose="020B0604030504040204" pitchFamily="34" charset="0"/>
              </a:rPr>
              <a:t> (</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5</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81517" y="1302314"/>
            <a:ext cx="3889351" cy="5016758"/>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namerno pomaganje ili </a:t>
            </a:r>
            <a:r>
              <a:rPr lang="sr-Latn-RS" sz="1600" b="1" dirty="0" err="1">
                <a:solidFill>
                  <a:srgbClr val="FF0000"/>
                </a:solidFill>
              </a:rPr>
              <a:t>podstrekavanje</a:t>
            </a:r>
            <a:r>
              <a:rPr lang="sr-Latn-RS" sz="1600" b="1" dirty="0">
                <a:solidFill>
                  <a:srgbClr val="FF0000"/>
                </a:solidFill>
              </a:rPr>
              <a:t> </a:t>
            </a:r>
            <a:r>
              <a:rPr lang="sr-Latn-RS" sz="1600" dirty="0"/>
              <a:t>na izvršenje nekog od dela propisanih u skladu sa članovima 2–10. ove konvencije, </a:t>
            </a:r>
            <a:r>
              <a:rPr lang="sr-Latn-RS" sz="1600" b="1" dirty="0">
                <a:solidFill>
                  <a:srgbClr val="FF0000"/>
                </a:solidFill>
              </a:rPr>
              <a:t>sa namerom da ta dela budu učinjena</a:t>
            </a:r>
            <a:r>
              <a:rPr lang="sr-Latn-RS" sz="1600" b="1" dirty="0"/>
              <a:t>.</a:t>
            </a:r>
            <a:r>
              <a:rPr lang="sr-Latn-RS" sz="1600" dirty="0"/>
              <a:t> </a:t>
            </a:r>
            <a:endParaRPr lang="en-US" sz="1600" dirty="0"/>
          </a:p>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propisao pokušaj izvršenja nekog od dela utvrđenih u skladu sa članovima 3–5, 7, 8. i 9. stav 1. tačka a) i c) (u srpskom tekstu v) ove konvencije kada je učinjen s namerom. </a:t>
            </a:r>
            <a:endParaRPr lang="en-US" sz="1600" dirty="0"/>
          </a:p>
          <a:p>
            <a:pPr marL="285750" lvl="0" indent="-285750">
              <a:buFont typeface="Wingdings" panose="05000000000000000000" pitchFamily="2" charset="2"/>
              <a:buChar char="Ø"/>
            </a:pPr>
            <a:r>
              <a:rPr lang="sr-Latn-RS" sz="1600" dirty="0"/>
              <a:t>3. Svaka strana </a:t>
            </a:r>
            <a:r>
              <a:rPr lang="sr-Latn-RS" sz="1600" dirty="0" err="1"/>
              <a:t>ugovornica</a:t>
            </a:r>
            <a:r>
              <a:rPr lang="sr-Latn-RS" sz="1600" dirty="0"/>
              <a:t> može da zadrži pravo da ne primenjuje, u celini ili delimično, stav 2. ovog člana.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815840" y="1336957"/>
            <a:ext cx="3779520" cy="3970318"/>
          </a:xfrm>
          <a:prstGeom prst="rect">
            <a:avLst/>
          </a:prstGeom>
        </p:spPr>
        <p:txBody>
          <a:bodyPr wrap="square">
            <a:spAutoFit/>
          </a:bodyPr>
          <a:lstStyle/>
          <a:p>
            <a:pPr marL="285750" lvl="0" indent="-285750">
              <a:buFont typeface="Wingdings" panose="05000000000000000000" pitchFamily="2" charset="2"/>
              <a:buChar char="ü"/>
            </a:pPr>
            <a:r>
              <a:rPr lang="sr-Latn-RS" dirty="0"/>
              <a:t>Budimpeštanska konvencija nalaže da se inkriminiše pomaganje ili </a:t>
            </a:r>
            <a:r>
              <a:rPr lang="sr-Latn-RS" dirty="0" err="1"/>
              <a:t>podstrekavanje</a:t>
            </a:r>
            <a:r>
              <a:rPr lang="sr-Latn-RS" dirty="0"/>
              <a:t> bilo kog krivičnog dela koje je utvrđeno u skladu s njenim odredbama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 bi to bila krivična dela, mora postojati namera da ta dela budu </a:t>
            </a:r>
            <a:r>
              <a:rPr lang="sr-Latn-RS" dirty="0" smtClean="0"/>
              <a:t>učinjena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Davalac usluge koji pruži sredstvo za izvršenje krivičnog dela, ali koji nema krivičnu nameru ne može snositi odgovornost</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smtClean="0">
                <a:solidFill>
                  <a:schemeClr val="bg1"/>
                </a:solidFill>
                <a:latin typeface="Verdana" panose="020B0604030504040204" pitchFamily="34" charset="0"/>
                <a:ea typeface="Verdana" panose="020B0604030504040204" pitchFamily="34" charset="0"/>
                <a:cs typeface="Verdana" charset="0"/>
              </a:rPr>
              <a:t>Pokušaj,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sr-Latn-RS" sz="2600" dirty="0" smtClean="0">
                <a:solidFill>
                  <a:schemeClr val="bg1"/>
                </a:solidFill>
                <a:latin typeface="Verdana" panose="020B0604030504040204" pitchFamily="34" charset="0"/>
                <a:ea typeface="Verdana" panose="020B0604030504040204" pitchFamily="34" charset="0"/>
                <a:cs typeface="Verdana" charset="0"/>
              </a:rPr>
              <a:t>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„namerno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211560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10397" y="1336957"/>
            <a:ext cx="3889351" cy="5016758"/>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namerno pomaganje ili </a:t>
            </a:r>
            <a:r>
              <a:rPr lang="sr-Latn-RS" sz="1600" dirty="0" err="1"/>
              <a:t>podstrekavanje</a:t>
            </a:r>
            <a:r>
              <a:rPr lang="sr-Latn-RS" sz="1600" dirty="0"/>
              <a:t> na izvršenje nekog od dela propisanih u skladu sa članovima 2–10. ove konvencije, sa namerom da ta dela budu učinjena. </a:t>
            </a:r>
            <a:endParaRPr lang="en-US" sz="1600" dirty="0"/>
          </a:p>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propisao </a:t>
            </a:r>
            <a:r>
              <a:rPr lang="sr-Latn-RS" sz="1600" b="1" dirty="0">
                <a:solidFill>
                  <a:srgbClr val="FF0000"/>
                </a:solidFill>
              </a:rPr>
              <a:t>pokušaj izvršenja nekog od dela</a:t>
            </a:r>
            <a:r>
              <a:rPr lang="sr-Latn-RS" sz="1600" b="1" dirty="0"/>
              <a:t> </a:t>
            </a:r>
            <a:r>
              <a:rPr lang="sr-Latn-RS" sz="1600" dirty="0"/>
              <a:t>utvrđenih u skladu sa </a:t>
            </a:r>
            <a:r>
              <a:rPr lang="sr-Latn-RS" sz="1600" dirty="0" smtClean="0"/>
              <a:t> </a:t>
            </a:r>
            <a:r>
              <a:rPr lang="sr-Latn-RS" sz="1600" b="1" dirty="0" smtClean="0">
                <a:solidFill>
                  <a:srgbClr val="FF0000"/>
                </a:solidFill>
              </a:rPr>
              <a:t>članovima </a:t>
            </a:r>
            <a:r>
              <a:rPr lang="sr-Latn-RS" sz="1600" b="1" dirty="0">
                <a:solidFill>
                  <a:srgbClr val="FF0000"/>
                </a:solidFill>
              </a:rPr>
              <a:t>3–5, 7, 8. i 9. stav 1. tačka a) i c)</a:t>
            </a:r>
            <a:r>
              <a:rPr lang="sr-Latn-RS" sz="1600" b="1" dirty="0"/>
              <a:t> </a:t>
            </a:r>
            <a:r>
              <a:rPr lang="sr-Latn-RS" sz="1600" dirty="0"/>
              <a:t>(v)</a:t>
            </a:r>
            <a:r>
              <a:rPr lang="sr-Latn-RS" sz="1600" b="1" dirty="0"/>
              <a:t> </a:t>
            </a:r>
            <a:r>
              <a:rPr lang="sr-Latn-RS" sz="1600" dirty="0"/>
              <a:t>ove konvencije kada je učinjen s namerom. </a:t>
            </a:r>
            <a:endParaRPr lang="en-US" sz="1600" dirty="0"/>
          </a:p>
          <a:p>
            <a:pPr marL="285750" lvl="0" indent="-285750">
              <a:buFont typeface="Wingdings" panose="05000000000000000000" pitchFamily="2" charset="2"/>
              <a:buChar char="Ø"/>
            </a:pPr>
            <a:r>
              <a:rPr lang="sr-Latn-RS" sz="1600" dirty="0"/>
              <a:t>3. Svaka strana </a:t>
            </a:r>
            <a:r>
              <a:rPr lang="sr-Latn-RS" sz="1600" dirty="0" err="1"/>
              <a:t>ugovornica</a:t>
            </a:r>
            <a:r>
              <a:rPr lang="sr-Latn-RS" sz="1600" dirty="0"/>
              <a:t> </a:t>
            </a:r>
            <a:r>
              <a:rPr lang="sr-Latn-RS" sz="1600" b="1" dirty="0">
                <a:solidFill>
                  <a:srgbClr val="FF0000"/>
                </a:solidFill>
              </a:rPr>
              <a:t>može da zadrži pravo da ne primenjuje, u celini ili delimično, stav 2</a:t>
            </a:r>
            <a:r>
              <a:rPr lang="sr-Latn-RS" sz="1600" b="1" dirty="0"/>
              <a:t>. </a:t>
            </a:r>
            <a:r>
              <a:rPr lang="sr-Latn-RS" sz="1600" dirty="0"/>
              <a:t>ovog člana.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80560" y="1336957"/>
            <a:ext cx="3992880" cy="4524315"/>
          </a:xfrm>
          <a:prstGeom prst="rect">
            <a:avLst/>
          </a:prstGeom>
        </p:spPr>
        <p:txBody>
          <a:bodyPr wrap="square">
            <a:spAutoFit/>
          </a:bodyPr>
          <a:lstStyle/>
          <a:p>
            <a:pPr marL="285750" lvl="0" indent="-285750">
              <a:buFont typeface="Wingdings" panose="05000000000000000000" pitchFamily="2" charset="2"/>
              <a:buChar char="ü"/>
            </a:pPr>
            <a:r>
              <a:rPr lang="sr-Latn-RS" dirty="0"/>
              <a:t>Budimpeštanska konvencija ne nalaže inkriminaciju pokušaja za sva krivična dela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To je zato što je teško pretpostaviti pokušaj određenih krivičnih dela (na primer pokušaj da se ponudi ili da se učini dostupnom dečja pornografija</a:t>
            </a:r>
            <a:r>
              <a:rPr lang="sr-Latn-RS" dirty="0" smtClean="0"/>
              <a:t>)</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 bi povlačili krivičnu odgovornost, pokušaji moraju biti učinjeni s namerom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Strane </a:t>
            </a:r>
            <a:r>
              <a:rPr lang="sr-Latn-RS" dirty="0" err="1"/>
              <a:t>ugovornice</a:t>
            </a:r>
            <a:r>
              <a:rPr lang="sr-Latn-RS" dirty="0"/>
              <a:t> imaju diskreciono pravo da ne inkriminišu pokušaje u celini ili delimično</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a:solidFill>
                  <a:schemeClr val="bg1"/>
                </a:solidFill>
                <a:latin typeface="Verdana" panose="020B0604030504040204" pitchFamily="34" charset="0"/>
                <a:ea typeface="Verdana" panose="020B0604030504040204" pitchFamily="34" charset="0"/>
                <a:cs typeface="Verdana" charset="0"/>
              </a:rPr>
              <a:t>Pokušaj,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sr-Latn-RS" sz="2600" dirty="0" smtClean="0">
                <a:solidFill>
                  <a:schemeClr val="bg1"/>
                </a:solidFill>
                <a:latin typeface="Verdana" panose="020B0604030504040204" pitchFamily="34" charset="0"/>
                <a:ea typeface="Verdana" panose="020B0604030504040204" pitchFamily="34" charset="0"/>
                <a:cs typeface="Verdana" charset="0"/>
              </a:rPr>
              <a:t>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„pokušaj izvršenja</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2327973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obezbedilo da se </a:t>
            </a:r>
            <a:r>
              <a:rPr lang="sr-Latn-RS" sz="1600" b="1" dirty="0">
                <a:solidFill>
                  <a:srgbClr val="FF0000"/>
                </a:solidFill>
              </a:rPr>
              <a:t>pravna lica smatraju odgovornim </a:t>
            </a:r>
            <a:r>
              <a:rPr lang="sr-Latn-RS" sz="1600" dirty="0"/>
              <a:t>za krivična dela propisana u skladu sa ovom konvencijom, </a:t>
            </a:r>
            <a:r>
              <a:rPr lang="sr-Latn-RS" sz="1600" b="1" dirty="0">
                <a:solidFill>
                  <a:srgbClr val="FF0000"/>
                </a:solidFill>
              </a:rPr>
              <a:t>a koja je u njihovu korist izvršilo bilo koje fizičko lice </a:t>
            </a:r>
            <a:r>
              <a:rPr lang="sr-Latn-RS" sz="1600" dirty="0"/>
              <a:t>delujući kao pojedinac ili kao član organa pravnog lica ako ima </a:t>
            </a:r>
            <a:r>
              <a:rPr lang="sr-Latn-RS" sz="1600" b="1" dirty="0">
                <a:solidFill>
                  <a:srgbClr val="FF0000"/>
                </a:solidFill>
              </a:rPr>
              <a:t>rukovodeću ulogu </a:t>
            </a:r>
            <a:r>
              <a:rPr lang="sr-Latn-RS" sz="1600" dirty="0"/>
              <a:t>u pravnom licu na osnovu:</a:t>
            </a:r>
            <a:endParaRPr lang="en-US" sz="1600" dirty="0"/>
          </a:p>
          <a:p>
            <a:pPr marL="285750" indent="-285750">
              <a:buFont typeface="Wingdings" panose="05000000000000000000" pitchFamily="2" charset="2"/>
              <a:buChar char="Ø"/>
            </a:pPr>
            <a:r>
              <a:rPr lang="sr-Latn-RS" sz="1600" dirty="0"/>
              <a:t>a) </a:t>
            </a:r>
            <a:r>
              <a:rPr lang="sr-Latn-RS" sz="1600" b="1" dirty="0">
                <a:solidFill>
                  <a:srgbClr val="FF0000"/>
                </a:solidFill>
              </a:rPr>
              <a:t>ovlašćenja da zastupa </a:t>
            </a:r>
            <a:r>
              <a:rPr lang="sr-Latn-RS" sz="1600" dirty="0"/>
              <a:t>pravno lice; </a:t>
            </a:r>
            <a:endParaRPr lang="en-US" sz="1600" dirty="0"/>
          </a:p>
          <a:p>
            <a:pPr marL="285750" indent="-285750">
              <a:buFont typeface="Wingdings" panose="05000000000000000000" pitchFamily="2" charset="2"/>
              <a:buChar char="Ø"/>
            </a:pPr>
            <a:r>
              <a:rPr lang="sr-Latn-RS" sz="1600" dirty="0"/>
              <a:t>b) </a:t>
            </a:r>
            <a:r>
              <a:rPr lang="sr-Latn-RS" sz="1600" b="1" dirty="0">
                <a:solidFill>
                  <a:srgbClr val="FF0000"/>
                </a:solidFill>
              </a:rPr>
              <a:t>ovlašćenja da donosi odluke </a:t>
            </a:r>
            <a:r>
              <a:rPr lang="sr-Latn-RS" sz="1600" dirty="0"/>
              <a:t>u ime pravnog lica; </a:t>
            </a:r>
            <a:endParaRPr lang="en-US" sz="1600" dirty="0"/>
          </a:p>
          <a:p>
            <a:pPr marL="285750" indent="-285750">
              <a:buFont typeface="Wingdings" panose="05000000000000000000" pitchFamily="2" charset="2"/>
              <a:buChar char="Ø"/>
            </a:pPr>
            <a:r>
              <a:rPr lang="sr-Latn-RS" sz="1600" dirty="0"/>
              <a:t>c) (</a:t>
            </a:r>
            <a:r>
              <a:rPr lang="sr-Latn-RS" sz="1400" dirty="0"/>
              <a:t>u srpskom v</a:t>
            </a:r>
            <a:r>
              <a:rPr lang="sr-Latn-RS" sz="1600" dirty="0"/>
              <a:t>) </a:t>
            </a:r>
            <a:r>
              <a:rPr lang="sr-Latn-RS" sz="1600" b="1" dirty="0">
                <a:solidFill>
                  <a:srgbClr val="FF0000"/>
                </a:solidFill>
              </a:rPr>
              <a:t>ovlašćenja da vrši kontrolu</a:t>
            </a:r>
            <a:r>
              <a:rPr lang="sr-Latn-RS" sz="1600" b="1" dirty="0"/>
              <a:t> </a:t>
            </a:r>
            <a:r>
              <a:rPr lang="sr-Latn-RS" sz="1600" dirty="0"/>
              <a:t>unutar pravnog lica.</a:t>
            </a:r>
            <a:endParaRPr lang="en-US"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360562" cy="4031873"/>
          </a:xfrm>
          <a:prstGeom prst="rect">
            <a:avLst/>
          </a:prstGeom>
        </p:spPr>
        <p:txBody>
          <a:bodyPr wrap="square">
            <a:spAutoFit/>
          </a:bodyPr>
          <a:lstStyle/>
          <a:p>
            <a:pPr marL="285750" lvl="0" indent="-285750">
              <a:buFont typeface="Wingdings" panose="05000000000000000000" pitchFamily="2" charset="2"/>
              <a:buChar char="ü"/>
            </a:pPr>
            <a:r>
              <a:rPr lang="sr-Latn-RS" sz="1600" dirty="0"/>
              <a:t>Treba da budu ispunjena četiri uslova da bi se mogla utvrditi odgovornost pravnog lica:</a:t>
            </a:r>
            <a:endParaRPr lang="en-US" sz="1600" dirty="0"/>
          </a:p>
          <a:p>
            <a:pPr marL="742950" lvl="1" indent="-285750">
              <a:buFont typeface="Wingdings" panose="05000000000000000000" pitchFamily="2" charset="2"/>
              <a:buChar char="ü"/>
            </a:pPr>
            <a:r>
              <a:rPr lang="sr-Latn-RS" sz="1600" dirty="0"/>
              <a:t>Izvršenje krivičnog dela utvrđenog Budimpeštanskom konvencijom</a:t>
            </a:r>
            <a:endParaRPr lang="en-US" sz="1600" dirty="0"/>
          </a:p>
          <a:p>
            <a:pPr marL="742950" lvl="1" indent="-285750">
              <a:buFont typeface="Wingdings" panose="05000000000000000000" pitchFamily="2" charset="2"/>
              <a:buChar char="ü"/>
            </a:pPr>
            <a:r>
              <a:rPr lang="sr-Latn-RS" sz="1600" dirty="0"/>
              <a:t>Krivično delo mora biti počinjeno u korist pravnog lica </a:t>
            </a:r>
            <a:endParaRPr lang="en-US" sz="1600" dirty="0"/>
          </a:p>
          <a:p>
            <a:pPr marL="742950" lvl="1" indent="-285750">
              <a:buFont typeface="Wingdings" panose="05000000000000000000" pitchFamily="2" charset="2"/>
              <a:buChar char="ü"/>
            </a:pPr>
            <a:r>
              <a:rPr lang="sr-Latn-RS" sz="1600" dirty="0"/>
              <a:t>Lice koje ima „rukovodeću ulogu” (visok položaj u organizaciji) mora biti lice koje je izvršilac krivičnog dela </a:t>
            </a:r>
            <a:endParaRPr lang="en-US" sz="1600" dirty="0"/>
          </a:p>
          <a:p>
            <a:pPr marL="742950" lvl="1" indent="-285750">
              <a:buFont typeface="Wingdings" panose="05000000000000000000" pitchFamily="2" charset="2"/>
              <a:buChar char="ü"/>
            </a:pPr>
            <a:r>
              <a:rPr lang="sr-Latn-RS" sz="1600" dirty="0"/>
              <a:t>Rukovodeće lice sa rukovodećom ulogom moralo je postupati na osnovu:</a:t>
            </a:r>
            <a:endParaRPr lang="en-US" sz="1600" dirty="0"/>
          </a:p>
          <a:p>
            <a:pPr marL="1200150" lvl="2" indent="-285750">
              <a:buFont typeface="Wingdings" panose="05000000000000000000" pitchFamily="2" charset="2"/>
              <a:buChar char="ü"/>
            </a:pPr>
            <a:r>
              <a:rPr lang="sr-Latn-RS" sz="1600" dirty="0"/>
              <a:t>ovlašćenja da zastupa pravno lice</a:t>
            </a:r>
            <a:endParaRPr lang="en-US" sz="1600" dirty="0"/>
          </a:p>
          <a:p>
            <a:pPr marL="1200150" lvl="2" indent="-285750">
              <a:buFont typeface="Wingdings" panose="05000000000000000000" pitchFamily="2" charset="2"/>
              <a:buChar char="ü"/>
            </a:pPr>
            <a:r>
              <a:rPr lang="sr-Latn-RS" sz="1600" dirty="0"/>
              <a:t>ovlašćenja da donosi odluke u ime pravnog lica</a:t>
            </a:r>
            <a:endParaRPr lang="en-US" sz="1600" dirty="0"/>
          </a:p>
          <a:p>
            <a:pPr marL="1200150" lvl="2" indent="-285750">
              <a:buFont typeface="Wingdings" panose="05000000000000000000" pitchFamily="2" charset="2"/>
              <a:buChar char="ü"/>
            </a:pPr>
            <a:r>
              <a:rPr lang="sr-Latn-RS" sz="1600" dirty="0"/>
              <a:t>ovlašćenja da vrši kontrolu unutar pravnog lica</a:t>
            </a:r>
            <a:endParaRPr lang="en-US" sz="1600"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Odgovornost pravnog lica</a:t>
            </a:r>
            <a:endParaRPr lang="en-GB" sz="2500" dirty="0">
              <a:solidFill>
                <a:schemeClr val="bg1"/>
              </a:solidFill>
              <a:latin typeface="Verdana" panose="020B0604030504040204" pitchFamily="34" charset="0"/>
              <a:ea typeface="Verdana" panose="020B0604030504040204" pitchFamily="34" charset="0"/>
              <a:cs typeface="Verdana" charset="0"/>
            </a:endParaRPr>
          </a:p>
          <a:p>
            <a:pPr algn="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„pravna lica smatraju odgovornima</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009739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4770537"/>
          </a:xfrm>
          <a:prstGeom prst="rect">
            <a:avLst/>
          </a:prstGeom>
        </p:spPr>
        <p:txBody>
          <a:bodyPr wrap="square">
            <a:spAutoFit/>
          </a:bodyPr>
          <a:lstStyle/>
          <a:p>
            <a:pPr marL="285750" lvl="0" indent="-285750">
              <a:buFont typeface="Wingdings" panose="05000000000000000000" pitchFamily="2" charset="2"/>
              <a:buChar char="Ø"/>
            </a:pPr>
            <a:r>
              <a:rPr lang="sr-Latn-RS" sz="1600" dirty="0"/>
              <a:t>2. Osim slučajeva koji su predviđeni u stavu 1. ovog člana, svaka strana </a:t>
            </a:r>
            <a:r>
              <a:rPr lang="sr-Latn-RS" sz="1600" dirty="0" err="1"/>
              <a:t>ugovornica</a:t>
            </a:r>
            <a:r>
              <a:rPr lang="sr-Latn-RS" sz="1600" dirty="0"/>
              <a:t> treba da preduzme mere neophodne da bi se obezbedilo da se pravno lice smatra odgovornim kada je </a:t>
            </a:r>
            <a:r>
              <a:rPr lang="sr-Latn-RS" sz="1600" b="1" dirty="0">
                <a:solidFill>
                  <a:srgbClr val="FF0000"/>
                </a:solidFill>
              </a:rPr>
              <a:t>nepostojanje nadzora ili kontrole od strane fizičkog lica, navedenog u stavu 1. ovog člana, omogućilo izvršenje </a:t>
            </a:r>
            <a:r>
              <a:rPr lang="sr-Latn-RS" sz="1600" dirty="0"/>
              <a:t>krivičnog dela, propisanog u skladu sa ovom Konvencijom, </a:t>
            </a:r>
            <a:r>
              <a:rPr lang="sr-Latn-RS" sz="1600" b="1" dirty="0">
                <a:solidFill>
                  <a:srgbClr val="FF0000"/>
                </a:solidFill>
              </a:rPr>
              <a:t>koje je izvršilo fizičko lice u korist tog pravnog lica na osnovu ovlašćenja pravnog lica</a:t>
            </a:r>
            <a:r>
              <a:rPr lang="sr-Latn-RS" sz="1600" b="1" dirty="0"/>
              <a:t>.</a:t>
            </a:r>
            <a:r>
              <a:rPr lang="sr-Latn-RS" sz="1600" dirty="0"/>
              <a:t> </a:t>
            </a:r>
            <a:endParaRPr lang="en-US" sz="1600" dirty="0"/>
          </a:p>
          <a:p>
            <a:pPr marL="285750" lvl="0" indent="-285750">
              <a:buFont typeface="Wingdings" panose="05000000000000000000" pitchFamily="2" charset="2"/>
              <a:buChar char="Ø"/>
            </a:pPr>
            <a:r>
              <a:rPr lang="sr-Latn-RS" sz="1600" dirty="0"/>
              <a:t>3. U zavisnosti od pravnih načela strane </a:t>
            </a:r>
            <a:r>
              <a:rPr lang="sr-Latn-RS" sz="1600" dirty="0" err="1"/>
              <a:t>ugovornice</a:t>
            </a:r>
            <a:r>
              <a:rPr lang="sr-Latn-RS" sz="1600" dirty="0"/>
              <a:t>, odgovornost pravnog lica može biti krivična, građanska ili administrativna. </a:t>
            </a:r>
            <a:endParaRPr lang="en-US" sz="1600" dirty="0"/>
          </a:p>
          <a:p>
            <a:pPr marL="285750" indent="-285750">
              <a:buFont typeface="Wingdings" panose="05000000000000000000" pitchFamily="2" charset="2"/>
              <a:buChar char="Ø"/>
            </a:pPr>
            <a:r>
              <a:rPr lang="sr-Latn-RS" sz="1600" dirty="0"/>
              <a:t>4. Ta odgovornost ne isključuje krivičnu odgovornost fizičkih lica koja su izvršila delo.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17678" y="1336957"/>
            <a:ext cx="4147202" cy="5355312"/>
          </a:xfrm>
          <a:prstGeom prst="rect">
            <a:avLst/>
          </a:prstGeom>
        </p:spPr>
        <p:txBody>
          <a:bodyPr wrap="square">
            <a:spAutoFit/>
          </a:bodyPr>
          <a:lstStyle/>
          <a:p>
            <a:pPr marL="285750" lvl="0" indent="-285750">
              <a:buFont typeface="Wingdings" panose="05000000000000000000" pitchFamily="2" charset="2"/>
              <a:buChar char="ü"/>
            </a:pPr>
            <a:r>
              <a:rPr lang="sr-Latn-RS" dirty="0"/>
              <a:t>Pravno lice takođe može biti smatrano odgovornim ako je krivično delo počinio neko drugi osim lica koje ima rukovodeću ulogu (na primer službenik ili zastupnik koji deluje po osnovu ovlašćenja) ako je:</a:t>
            </a:r>
            <a:endParaRPr lang="en-US" dirty="0"/>
          </a:p>
          <a:p>
            <a:pPr marL="742950" lvl="1" indent="-285750">
              <a:buFont typeface="Wingdings" panose="05000000000000000000" pitchFamily="2" charset="2"/>
              <a:buChar char="ü"/>
            </a:pPr>
            <a:r>
              <a:rPr lang="sr-Latn-RS" dirty="0"/>
              <a:t>krivično delo počinio takav službenik ili zastupnik</a:t>
            </a:r>
            <a:endParaRPr lang="en-US" dirty="0"/>
          </a:p>
          <a:p>
            <a:pPr marL="742950" lvl="1" indent="-285750">
              <a:buFont typeface="Wingdings" panose="05000000000000000000" pitchFamily="2" charset="2"/>
              <a:buChar char="ü"/>
            </a:pPr>
            <a:r>
              <a:rPr lang="sr-Latn-RS" dirty="0"/>
              <a:t>krivično delo počinjeno u korist pravnog lica </a:t>
            </a:r>
            <a:endParaRPr lang="en-US" dirty="0"/>
          </a:p>
          <a:p>
            <a:pPr marL="742950" lvl="1" indent="-285750">
              <a:buFont typeface="Wingdings" panose="05000000000000000000" pitchFamily="2" charset="2"/>
              <a:buChar char="ü"/>
            </a:pPr>
            <a:r>
              <a:rPr lang="sr-Latn-RS" dirty="0"/>
              <a:t>izvršenje krivičnog dela bilo omogućeno zahvaljujući time što rukovodeće lice nije preduzelo razumne ili primerene mere za nadzor tog službenika ili zastupnika</a:t>
            </a:r>
            <a:endParaRPr lang="en-US" dirty="0"/>
          </a:p>
          <a:p>
            <a:pPr marL="285750" lvl="0" indent="-285750">
              <a:buFont typeface="Wingdings" panose="05000000000000000000" pitchFamily="2" charset="2"/>
              <a:buChar char="ü"/>
            </a:pPr>
            <a:r>
              <a:rPr lang="sr-Latn-RS" dirty="0"/>
              <a:t>Time se ne propisuje obaveza opšteg nadzora nad komunikacijama zaposlenih</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511300" y="22839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smtClean="0">
                <a:solidFill>
                  <a:schemeClr val="bg1"/>
                </a:solidFill>
                <a:latin typeface="Verdana" panose="020B0604030504040204" pitchFamily="34" charset="0"/>
                <a:ea typeface="Verdana" panose="020B0604030504040204" pitchFamily="34" charset="0"/>
                <a:cs typeface="Verdana" charset="0"/>
              </a:rPr>
              <a:t>Odgovornost pravnog lica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„nepostojanje nadzora</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06125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2400" b="1" dirty="0" smtClean="0">
                <a:ea typeface="Verdana" panose="020B0604030504040204" pitchFamily="34" charset="0"/>
              </a:rPr>
              <a:t>Do kraja ove sesije, polaznici će biti u stanju da</a:t>
            </a:r>
            <a:r>
              <a:rPr lang="en-GB" sz="2400" b="1" dirty="0" smtClean="0">
                <a:ea typeface="Verdana" panose="020B0604030504040204" pitchFamily="34" charset="0"/>
              </a:rPr>
              <a:t>:</a:t>
            </a:r>
            <a:endParaRPr lang="en-GB" sz="2400" b="1" dirty="0">
              <a:ea typeface="Verdana" panose="020B0604030504040204" pitchFamily="34" charset="0"/>
            </a:endParaRPr>
          </a:p>
          <a:p>
            <a:pPr marL="0" indent="0" algn="just">
              <a:buNone/>
            </a:pPr>
            <a:endParaRPr lang="en-GB" sz="2400" b="1" dirty="0">
              <a:ea typeface="Verdana" panose="020B0604030504040204" pitchFamily="34" charset="0"/>
            </a:endParaRPr>
          </a:p>
          <a:p>
            <a:pPr algn="just"/>
            <a:r>
              <a:rPr lang="sr-Latn-RS" sz="2400" dirty="0" smtClean="0">
                <a:ea typeface="Verdana" panose="020B0604030504040204" pitchFamily="34" charset="0"/>
              </a:rPr>
              <a:t>Identifikuju elemente koji čine krivično delo:</a:t>
            </a:r>
          </a:p>
          <a:p>
            <a:pPr lvl="1" algn="just"/>
            <a:r>
              <a:rPr lang="sr-Latn-RS" dirty="0" smtClean="0">
                <a:ea typeface="Verdana" panose="020B0604030504040204" pitchFamily="34" charset="0"/>
              </a:rPr>
              <a:t>Falsifikovanja u vezi s računarima</a:t>
            </a:r>
          </a:p>
          <a:p>
            <a:pPr lvl="1" algn="just"/>
            <a:r>
              <a:rPr lang="sr-Latn-RS" dirty="0" smtClean="0">
                <a:ea typeface="Verdana" panose="020B0604030504040204" pitchFamily="34" charset="0"/>
              </a:rPr>
              <a:t>Prevare u vezi s računarima</a:t>
            </a:r>
          </a:p>
          <a:p>
            <a:pPr lvl="1" algn="just"/>
            <a:r>
              <a:rPr lang="sr-Latn-RS" dirty="0" smtClean="0">
                <a:ea typeface="Verdana" panose="020B0604030504040204" pitchFamily="34" charset="0"/>
              </a:rPr>
              <a:t>Dečje pornografije</a:t>
            </a:r>
          </a:p>
          <a:p>
            <a:pPr lvl="1" algn="just"/>
            <a:r>
              <a:rPr lang="sr-Latn-RS" dirty="0" smtClean="0">
                <a:ea typeface="Verdana" panose="020B0604030504040204" pitchFamily="34" charset="0"/>
              </a:rPr>
              <a:t>Kršenja autorskih i srodnih prava</a:t>
            </a:r>
            <a:endParaRPr lang="en-GB" dirty="0">
              <a:ea typeface="Verdana" panose="020B0604030504040204" pitchFamily="34" charset="0"/>
            </a:endParaRPr>
          </a:p>
          <a:p>
            <a:pPr algn="just"/>
            <a:r>
              <a:rPr lang="sr-Latn-RS" sz="2400" dirty="0" smtClean="0">
                <a:ea typeface="Verdana" panose="020B0604030504040204" pitchFamily="34" charset="0"/>
              </a:rPr>
              <a:t>Shvate na koji način Budimpeštanska konvencija inkriminiše pokušaj, pomaganje ili </a:t>
            </a:r>
            <a:r>
              <a:rPr lang="sr-Latn-RS" sz="2400" dirty="0" err="1" smtClean="0">
                <a:ea typeface="Verdana" panose="020B0604030504040204" pitchFamily="34" charset="0"/>
              </a:rPr>
              <a:t>podstrekavanje</a:t>
            </a:r>
            <a:r>
              <a:rPr lang="sr-Latn-RS" sz="2400" dirty="0" smtClean="0">
                <a:ea typeface="Verdana" panose="020B0604030504040204" pitchFamily="34" charset="0"/>
              </a:rPr>
              <a:t>, kao i obim odgovornosti pravnog lica</a:t>
            </a:r>
            <a:endParaRPr lang="en-GB" sz="2400" dirty="0">
              <a:ea typeface="Verdana" panose="020B0604030504040204" pitchFamily="34" charset="0"/>
            </a:endParaRPr>
          </a:p>
        </p:txBody>
      </p:sp>
    </p:spTree>
    <p:extLst>
      <p:ext uri="{BB962C8B-B14F-4D97-AF65-F5344CB8AC3E}">
        <p14:creationId xmlns:p14="http://schemas.microsoft.com/office/powerpoint/2010/main" val="6388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200" dirty="0" smtClean="0">
                <a:latin typeface="+mn-lt"/>
              </a:rPr>
              <a:t>FALSIFIKOVANJE U VEZI S RAČUNARIMA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 (</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1</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xmlns=""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xmlns=""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Verdana" panose="020B0604030504040204" pitchFamily="34" charset="0"/>
              </a:rPr>
              <a:t>Hvala</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r-Latn-RS" altLang="en-US" sz="1400" i="1" dirty="0" smtClean="0">
                <a:latin typeface="Verdana" panose="020B0604030504040204" pitchFamily="34" charset="0"/>
              </a:rPr>
              <a:t>Savet Evrope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sr-Latn-RS" altLang="en-US" sz="1200" b="1" dirty="0" err="1" smtClean="0">
                <a:solidFill>
                  <a:srgbClr val="2F618F"/>
                </a:solidFill>
                <a:latin typeface="Verdana" panose="020B0604030504040204" pitchFamily="34" charset="0"/>
              </a:rPr>
              <a:t>imejl</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sr-Latn-RS" altLang="en-US" sz="1600" b="1" dirty="0" smtClean="0">
                <a:latin typeface="Verdana" panose="020B0604030504040204" pitchFamily="34" charset="0"/>
              </a:rPr>
              <a:t>Mesec GGGG</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400" b="1" dirty="0" smtClean="0">
                <a:latin typeface="Verdana" panose="020B0604030504040204" pitchFamily="34" charset="0"/>
              </a:rPr>
              <a:t>Uvodni kurs </a:t>
            </a:r>
            <a:r>
              <a:rPr lang="sr-Latn-RS" altLang="en-US" sz="1400" b="1" dirty="0" err="1">
                <a:latin typeface="Verdana" panose="020B0604030504040204" pitchFamily="34" charset="0"/>
              </a:rPr>
              <a:t>P</a:t>
            </a:r>
            <a:r>
              <a:rPr lang="sr-Latn-RS" altLang="en-US" sz="1400" b="1" smtClean="0">
                <a:latin typeface="Verdana" panose="020B0604030504040204" pitchFamily="34" charset="0"/>
              </a:rPr>
              <a:t>ravosudne</a:t>
            </a:r>
            <a:r>
              <a:rPr lang="sr-Latn-RS" altLang="en-US" sz="1400" b="1" dirty="0" smtClean="0">
                <a:latin typeface="Verdana" panose="020B0604030504040204" pitchFamily="34" charset="0"/>
              </a:rPr>
              <a:t> obuke o </a:t>
            </a:r>
            <a:r>
              <a:rPr lang="sr-Latn-RS" altLang="en-US" sz="1400" b="1" dirty="0" err="1" smtClean="0">
                <a:latin typeface="Verdana" panose="020B0604030504040204" pitchFamily="34" charset="0"/>
              </a:rPr>
              <a:t>visokotehnološkom</a:t>
            </a:r>
            <a:r>
              <a:rPr lang="sr-Latn-RS" altLang="en-US" sz="1400" b="1" dirty="0" smtClean="0">
                <a:latin typeface="Verdana" panose="020B0604030504040204" pitchFamily="34" charset="0"/>
              </a:rPr>
              <a:t> kriminalu i elektronskim dokazima</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54643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a16="http://schemas.microsoft.com/office/drawing/2014/main" xmlns=""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sr-Latn-RS" altLang="sr-Latn-RS" sz="2500" b="1" i="1" dirty="0" smtClean="0">
                <a:cs typeface="Times New Roman" pitchFamily="18" charset="0"/>
              </a:rPr>
              <a:t>Falsifikovanje u vezi s računarima</a:t>
            </a: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sz="2500" b="1" i="1" dirty="0" smtClean="0">
                <a:cs typeface="Times New Roman" pitchFamily="18" charset="0"/>
              </a:rPr>
              <a:t>(</a:t>
            </a:r>
            <a:r>
              <a:rPr lang="sr-Latn-RS" altLang="sr-Latn-RS" sz="2500" b="1" i="1" dirty="0" smtClean="0">
                <a:cs typeface="Times New Roman" pitchFamily="18" charset="0"/>
              </a:rPr>
              <a:t>Član </a:t>
            </a:r>
            <a:r>
              <a:rPr lang="en-GB" altLang="sr-Latn-RS" sz="2500" b="1" i="1" dirty="0" smtClean="0">
                <a:cs typeface="Times New Roman" pitchFamily="18" charset="0"/>
              </a:rPr>
              <a:t>7</a:t>
            </a:r>
            <a:r>
              <a:rPr lang="sr-Latn-RS" altLang="sr-Latn-RS" sz="2500" b="1" i="1" dirty="0" smtClean="0">
                <a:cs typeface="Times New Roman" pitchFamily="18" charset="0"/>
              </a:rPr>
              <a:t>. Budimpeštanske konvencije</a:t>
            </a:r>
            <a:r>
              <a:rPr lang="en-GB" altLang="sr-Latn-RS" sz="2500" b="1" i="1" dirty="0" smtClean="0">
                <a:cs typeface="Times New Roman" pitchFamily="18" charset="0"/>
              </a:rPr>
              <a:t>)</a:t>
            </a:r>
            <a:endParaRPr lang="en-GB" altLang="sr-Latn-RS" sz="2500" b="1" i="1" dirty="0">
              <a:cs typeface="Times New Roman" pitchFamily="18" charset="0"/>
            </a:endParaRPr>
          </a:p>
          <a:p>
            <a:pPr algn="ctr" eaLnBrk="1" hangingPunct="1">
              <a:lnSpc>
                <a:spcPct val="90000"/>
              </a:lnSpc>
              <a:defRPr/>
            </a:pPr>
            <a:endParaRPr lang="en-GB" altLang="fr-FR" sz="2500" i="1" dirty="0">
              <a:cs typeface="Times New Roman" pitchFamily="18" charset="0"/>
            </a:endParaRPr>
          </a:p>
          <a:p>
            <a:pPr algn="ctr"/>
            <a:r>
              <a:rPr lang="sr-Latn-RS" sz="2800" i="1" dirty="0"/>
              <a:t>Ovim se utvrđuje krivično delo koje je paralelno falsifikovanju fizičkih predmeta</a:t>
            </a:r>
            <a:endParaRPr lang="en-US" sz="2800" dirty="0"/>
          </a:p>
          <a:p>
            <a:pPr algn="ctr"/>
            <a:r>
              <a:rPr lang="sr-Latn-RS" sz="2800" i="1" dirty="0"/>
              <a:t>Jaz u krivičnom pravu zato što tradicionalni falsifikat obično traži mogućnost direktnog čitanja iskaza ili izjava sadržanih u dokumentu</a:t>
            </a:r>
            <a:endParaRPr lang="en-US" sz="2800" dirty="0"/>
          </a:p>
          <a:p>
            <a:pPr algn="ctr"/>
            <a:r>
              <a:rPr lang="sr-Latn-RS" sz="2800" i="1" dirty="0"/>
              <a:t>Tradicionalni falsifikat se ne može primeniti na elektronske podatke</a:t>
            </a:r>
            <a:endParaRPr lang="en-US" sz="2800" dirty="0"/>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53C1CD1-455E-4441-B7E8-8DC3A848E3BE}"/>
              </a:ext>
            </a:extLst>
          </p:cNvPr>
          <p:cNvSpPr>
            <a:spLocks noGrp="1"/>
          </p:cNvSpPr>
          <p:nvPr>
            <p:ph idx="1"/>
          </p:nvPr>
        </p:nvSpPr>
        <p:spPr/>
        <p:txBody>
          <a:bodyPr/>
          <a:lstStyle/>
          <a:p>
            <a:endParaRPr lang="x-none"/>
          </a:p>
        </p:txBody>
      </p:sp>
      <p:pic>
        <p:nvPicPr>
          <p:cNvPr id="4" name="Picture 3">
            <a:extLst>
              <a:ext uri="{FF2B5EF4-FFF2-40B4-BE49-F238E27FC236}">
                <a16:creationId xmlns:a16="http://schemas.microsoft.com/office/drawing/2014/main" xmlns=""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a16="http://schemas.microsoft.com/office/drawing/2014/main" xmlns="" id="{712B6374-4177-455B-9A08-01DF6F9C3252}"/>
              </a:ext>
            </a:extLst>
          </p:cNvPr>
          <p:cNvSpPr txBox="1">
            <a:spLocks noChangeArrowheads="1"/>
          </p:cNvSpPr>
          <p:nvPr/>
        </p:nvSpPr>
        <p:spPr bwMode="auto">
          <a:xfrm>
            <a:off x="1503363" y="-47012"/>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xmlns=""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a16="http://schemas.microsoft.com/office/drawing/2014/main" xmlns="" id="{92E6C53D-0B80-4306-8426-BF1A397CDE1D}"/>
              </a:ext>
            </a:extLst>
          </p:cNvPr>
          <p:cNvSpPr txBox="1">
            <a:spLocks noChangeArrowheads="1"/>
          </p:cNvSpPr>
          <p:nvPr/>
        </p:nvSpPr>
        <p:spPr bwMode="auto">
          <a:xfrm>
            <a:off x="1511300" y="46948"/>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80397" y="-34455"/>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a16="http://schemas.microsoft.com/office/drawing/2014/main" xmlns=""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xmlns=""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1571</TotalTime>
  <Words>6947</Words>
  <Application>Microsoft Office PowerPoint</Application>
  <PresentationFormat>On-screen Show (4:3)</PresentationFormat>
  <Paragraphs>678</Paragraphs>
  <Slides>50</Slides>
  <Notes>49</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PowerPoint Presentation</vt:lpstr>
      <vt:lpstr>PowerPoint Presentation</vt:lpstr>
      <vt:lpstr>PowerPoint Presentation</vt:lpstr>
      <vt:lpstr>PowerPoint Presentation</vt:lpstr>
      <vt:lpstr>FALSIFIKOVANJE U VEZI S RAČUNARIMA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PREVARA U VEZI S RAČUNARIMA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SEKSUALNA EKSPLOATACIJA DECE ONLAJN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KRŠENJE AUTORSKIH I SRODNIH PRAVA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DRUGI OBLICI ODGOVORNOSTI</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320</cp:revision>
  <dcterms:created xsi:type="dcterms:W3CDTF">2020-10-07T11:36:01Z</dcterms:created>
  <dcterms:modified xsi:type="dcterms:W3CDTF">2021-04-02T13:58:25Z</dcterms:modified>
</cp:coreProperties>
</file>